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6"/>
  </p:notesMasterIdLst>
  <p:sldIdLst>
    <p:sldId id="258" r:id="rId3"/>
    <p:sldId id="336" r:id="rId4"/>
    <p:sldId id="339" r:id="rId5"/>
    <p:sldId id="606" r:id="rId6"/>
    <p:sldId id="696" r:id="rId7"/>
    <p:sldId id="697" r:id="rId8"/>
    <p:sldId id="694" r:id="rId9"/>
    <p:sldId id="698" r:id="rId10"/>
    <p:sldId id="611" r:id="rId11"/>
    <p:sldId id="608" r:id="rId12"/>
    <p:sldId id="695" r:id="rId13"/>
    <p:sldId id="617" r:id="rId14"/>
    <p:sldId id="612" r:id="rId15"/>
    <p:sldId id="341" r:id="rId16"/>
    <p:sldId id="313" r:id="rId17"/>
    <p:sldId id="315" r:id="rId18"/>
    <p:sldId id="342" r:id="rId19"/>
    <p:sldId id="316" r:id="rId20"/>
    <p:sldId id="343" r:id="rId21"/>
    <p:sldId id="291" r:id="rId22"/>
    <p:sldId id="344" r:id="rId23"/>
    <p:sldId id="297" r:id="rId24"/>
    <p:sldId id="33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D9C4-B8BA-4884-AEDD-D695BE7F3C2C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BD0-B434-4361-B94E-B338ADE3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6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BD0-B434-4361-B94E-B338ADE317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48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074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VN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12512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EBEDB2E-7E4C-06F2-5E6F-303D13CB81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90F9D065-3669-361B-DE8D-7F2BB1EF0341}"/>
              </a:ext>
            </a:extLst>
          </p:cNvPr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2431-AE97-366E-A647-2882345D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E29BF40-2098-4E76-9BC3-C0566947529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8378160E-F78C-82AF-F6FE-7941A7305B97}"/>
              </a:ext>
            </a:extLst>
          </p:cNvPr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754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0444D-1A2C-5EFB-DB62-3B9435B97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ABBE3C6-FD7E-07D0-CE3B-A373CC33509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CB6C020B-BDC8-7B83-4A83-E3F2D1D43750}"/>
              </a:ext>
            </a:extLst>
          </p:cNvPr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92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03E28-5815-928D-CC09-89EEC35AE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819B9316-C796-72DE-DD1B-982B36028DD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24F77361-F20C-E9E8-0CB5-B2571E2BF751}"/>
              </a:ext>
            </a:extLst>
          </p:cNvPr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4416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BD0-B434-4361-B94E-B338ADE317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50F3F-F2AF-9413-1471-054DD8A8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E2FDD-EED8-4D72-84A7-7A6E6198028A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F3C6E-A2DE-7EE1-30D2-8F6E5BB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E55D2-884C-337D-D496-1DED2488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7F7E56-FE23-4979-8FD2-F95120FE83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5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38F7-CF01-27D7-BE19-A1F2CFC7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A4B9A-90ED-4ED4-8525-CF38575D6D17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50A05-0469-7F6B-1B77-6ACE99C5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CF0BA-8078-E0FD-6635-0853D08E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958391-D845-41D0-889C-3D1CADB73C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5078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11C50-A297-4507-0253-12CB3E9D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D15EB-5747-4ECA-A91E-9D9AB31C2477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C36FA-3531-5248-C2FC-908274E18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07E55-39FA-BAFC-DFFC-9F36E63A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C9B679-E2C4-4A31-BA52-921B6D08ED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61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245467"/>
            <a:ext cx="9265600" cy="2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67623" y="4788400"/>
            <a:ext cx="2666400" cy="86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8405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2">
  <p:cSld name="Title only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6248767" y="618400"/>
            <a:ext cx="49832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BDF0B-425B-F44E-AB68-36FE964753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5" b="24301"/>
          <a:stretch/>
        </p:blipFill>
        <p:spPr>
          <a:xfrm>
            <a:off x="92872" y="1"/>
            <a:ext cx="2197201" cy="107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32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Background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6"/>
          <p:cNvPicPr preferRelativeResize="0"/>
          <p:nvPr/>
        </p:nvPicPr>
        <p:blipFill rotWithShape="1">
          <a:blip r:embed="rId2">
            <a:alphaModFix/>
          </a:blip>
          <a:srcRect l="35693" r="35693"/>
          <a:stretch/>
        </p:blipFill>
        <p:spPr>
          <a:xfrm rot="5400000">
            <a:off x="7892194" y="2846367"/>
            <a:ext cx="1872833" cy="4710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1685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Background 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7"/>
          <p:cNvPicPr preferRelativeResize="0"/>
          <p:nvPr/>
        </p:nvPicPr>
        <p:blipFill rotWithShape="1">
          <a:blip r:embed="rId2">
            <a:alphaModFix/>
          </a:blip>
          <a:srcRect t="26443" b="26443"/>
          <a:stretch/>
        </p:blipFill>
        <p:spPr>
          <a:xfrm rot="-5400000">
            <a:off x="-782800" y="2510235"/>
            <a:ext cx="5419467" cy="183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7FFD-59BB-2966-E92E-BB9D0D4E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BCA57-2D01-42B0-ABF0-6EEA14BB9B95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23AD7-DE8E-6564-809A-770B89F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79766-7C18-37D7-315B-A8BFED79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0FE0A-E6A0-4235-B06F-182BA8680A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48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44304-1274-D9C7-6F08-F8023417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32848-CAE4-40F5-A86A-8A114AF72FA2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0B0B4-AA23-CFB9-D92A-1983E23E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1C92-73E1-6964-6F5F-9E3D0BDB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407C56-56E1-42EF-9DB3-294B18C243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697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34B280-9230-CB25-5CDA-02FEF750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DD8FB-9B55-4F88-8816-4BAEB65100F7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003CBF7-41AF-E08C-5F37-903509AA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034AF2-635D-CF37-109A-D62B12D3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4AD5CF-4D31-43FF-B3DD-E6A4048EB9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18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70A833B-F95E-486A-AE90-81F33890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88654-A3E7-4FD3-B61D-651624592DA4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BD6EE2-10A5-C339-F613-0CA2C8C8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060B2E-45F8-D54E-7965-9761EA8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53819F-8FC7-45FF-A576-59AD4FE584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8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1ACF5C-750B-B4C7-0A6B-A0F25D1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77892-5F53-448B-B6FE-F4EC6BF75826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B57E85-AB8D-627D-7470-2662A3FC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F44F3B-EE85-4CAC-2EAE-58711660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091C7B-63D8-4859-A5E3-993E1FE02C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84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0539B6A-B0FB-9809-83EA-21A021E2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7272E-C37F-46DB-B9FB-DEDE65639959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7DBB65D-FA35-E36D-3478-78318FAF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D6AC6F1-BFE5-CDB9-7F1C-D90F74B0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4EA92-E801-4E11-A405-62643DDA1C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405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E8036FA-0F31-ED09-1C88-B229ED98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B31FE-B172-45A3-BF48-2D79AD3D207B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9B1E920-58F4-B4F5-444C-32E57302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BF100D-BB72-4662-22B6-1BDF7D0D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56E93F-9514-447C-B143-1C6C6C801D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54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B3D2D82-6AA5-CCA1-5A40-B6BE5E9D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F984-9A0C-46FC-9021-CA52F6BB9ADD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5FA3F9-7B61-0D5D-6869-A5ABF75A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0B88BD-2A49-4F80-D35E-950C4DA2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41BC53-1CA6-445E-9F82-DB63B46251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59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D2D37C5-5EA8-E9AB-8CFE-A54E5064A70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4206B13-0093-2249-4BC6-A526326146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B06DB-5450-6F93-D8A4-8793BFDC2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10AF0F1-2E8A-4F5B-95B4-17FC6EBE63DF}" type="datetimeFigureOut">
              <a:rPr lang="en-US"/>
              <a:pPr>
                <a:defRPr/>
              </a:pPr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F8DAA-960C-05DD-CD74-E7F0F044C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31C41-0523-A1A6-29D1-611EA4BCE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rgbClr val="898989"/>
                </a:solidFill>
              </a:defRPr>
            </a:lvl1pPr>
          </a:lstStyle>
          <a:p>
            <a:fld id="{5021B02B-CD14-453E-84A2-5C90EDC5F7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88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5pPr>
      <a:lvl6pPr marL="304815"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6pPr>
      <a:lvl7pPr marL="609630"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7pPr>
      <a:lvl8pPr marL="914446"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8pPr>
      <a:lvl9pPr marL="1219261"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28611" indent="-228611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UnifrakturMaguntia"/>
              <a:buNone/>
              <a:defRPr sz="4500" b="1">
                <a:solidFill>
                  <a:schemeClr val="dk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UnifrakturMaguntia"/>
              <a:buNone/>
              <a:defRPr sz="4500" b="1">
                <a:solidFill>
                  <a:schemeClr val="dk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UnifrakturMaguntia"/>
              <a:buNone/>
              <a:defRPr sz="4500" b="1">
                <a:solidFill>
                  <a:schemeClr val="dk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UnifrakturMaguntia"/>
              <a:buNone/>
              <a:defRPr sz="4500" b="1">
                <a:solidFill>
                  <a:schemeClr val="dk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UnifrakturMaguntia"/>
              <a:buNone/>
              <a:defRPr sz="4500" b="1">
                <a:solidFill>
                  <a:schemeClr val="dk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UnifrakturMaguntia"/>
              <a:buNone/>
              <a:defRPr sz="4500" b="1">
                <a:solidFill>
                  <a:schemeClr val="dk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UnifrakturMaguntia"/>
              <a:buNone/>
              <a:defRPr sz="4500" b="1">
                <a:solidFill>
                  <a:schemeClr val="dk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UnifrakturMaguntia"/>
              <a:buNone/>
              <a:defRPr sz="4500" b="1">
                <a:solidFill>
                  <a:schemeClr val="dk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UnifrakturMaguntia"/>
              <a:buNone/>
              <a:defRPr sz="4500" b="1">
                <a:solidFill>
                  <a:schemeClr val="dk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1541"/>
            <a:ext cx="10272000" cy="44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1A24D-5F66-9C48-850B-4B2107B6A3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40058" y="-133275"/>
            <a:ext cx="1457561" cy="10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237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3" name="Freeform 3"/>
          <p:cNvSpPr/>
          <p:nvPr/>
        </p:nvSpPr>
        <p:spPr>
          <a:xfrm>
            <a:off x="-2082800" y="0"/>
            <a:ext cx="14274800" cy="6858000"/>
          </a:xfrm>
          <a:custGeom>
            <a:avLst/>
            <a:gdLst/>
            <a:ahLst/>
            <a:cxnLst/>
            <a:rect l="l" t="t" r="r" b="b"/>
            <a:pathLst>
              <a:path w="15931706" h="11269345">
                <a:moveTo>
                  <a:pt x="0" y="0"/>
                </a:moveTo>
                <a:lnTo>
                  <a:pt x="15931706" y="0"/>
                </a:lnTo>
                <a:lnTo>
                  <a:pt x="15931706" y="11269345"/>
                </a:lnTo>
                <a:lnTo>
                  <a:pt x="0" y="1126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9706" r="-10850" b="-27005"/>
            </a:stretch>
          </a:blipFill>
        </p:spPr>
        <p:txBody>
          <a:bodyPr/>
          <a:lstStyle/>
          <a:p>
            <a:endParaRPr lang="en-VN" sz="1200"/>
          </a:p>
        </p:txBody>
      </p:sp>
      <p:grpSp>
        <p:nvGrpSpPr>
          <p:cNvPr id="4" name="Group 4"/>
          <p:cNvGrpSpPr/>
          <p:nvPr/>
        </p:nvGrpSpPr>
        <p:grpSpPr>
          <a:xfrm>
            <a:off x="8737600" y="4504509"/>
            <a:ext cx="3454400" cy="618329"/>
            <a:chOff x="0" y="0"/>
            <a:chExt cx="1597353" cy="665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7353" cy="665221"/>
            </a:xfrm>
            <a:custGeom>
              <a:avLst/>
              <a:gdLst/>
              <a:ahLst/>
              <a:cxnLst/>
              <a:rect l="l" t="t" r="r" b="b"/>
              <a:pathLst>
                <a:path w="1597353" h="665221">
                  <a:moveTo>
                    <a:pt x="0" y="0"/>
                  </a:moveTo>
                  <a:lnTo>
                    <a:pt x="1597353" y="0"/>
                  </a:lnTo>
                  <a:lnTo>
                    <a:pt x="1597353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597353" cy="674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27"/>
                </a:lnSpc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" y="4513236"/>
            <a:ext cx="1154869" cy="609600"/>
            <a:chOff x="0" y="0"/>
            <a:chExt cx="1820946" cy="665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0946" cy="665221"/>
            </a:xfrm>
            <a:custGeom>
              <a:avLst/>
              <a:gdLst/>
              <a:ahLst/>
              <a:cxnLst/>
              <a:rect l="l" t="t" r="r" b="b"/>
              <a:pathLst>
                <a:path w="1820946" h="665221">
                  <a:moveTo>
                    <a:pt x="0" y="0"/>
                  </a:moveTo>
                  <a:lnTo>
                    <a:pt x="1820946" y="0"/>
                  </a:lnTo>
                  <a:lnTo>
                    <a:pt x="1820946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820946" cy="674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27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9687" y="4036527"/>
            <a:ext cx="831998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66"/>
              </a:lnSpc>
            </a:pPr>
            <a:r>
              <a:rPr lang="en-US" sz="6668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4979" y="4818036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6"/>
              </a:lnSpc>
            </a:pPr>
            <a:r>
              <a:rPr lang="en-US" sz="6666">
                <a:solidFill>
                  <a:srgbClr val="FFFFFF"/>
                </a:solidFill>
                <a:latin typeface="SVN-Gilroy Medium" pitchFamily="2" charset="77"/>
              </a:rPr>
              <a:t>LESSON 7</a:t>
            </a:r>
            <a:endParaRPr lang="en-US" sz="6666" dirty="0">
              <a:solidFill>
                <a:srgbClr val="FFFFFF"/>
              </a:solidFill>
              <a:latin typeface="SVN-Gilroy Medium" pitchFamily="2" charset="7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4202" y="3639556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7"/>
              </a:lnSpc>
              <a:spcBef>
                <a:spcPct val="0"/>
              </a:spcBef>
            </a:pPr>
            <a:r>
              <a:rPr lang="en-US" sz="1467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pic>
        <p:nvPicPr>
          <p:cNvPr id="16" name="Picture 1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8A058C4-E4A3-E820-C098-86A5436ECE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9623A0-9CCE-C94D-9471-E9C6129890F0}"/>
              </a:ext>
            </a:extLst>
          </p:cNvPr>
          <p:cNvSpPr/>
          <p:nvPr/>
        </p:nvSpPr>
        <p:spPr>
          <a:xfrm>
            <a:off x="0" y="1"/>
            <a:ext cx="12192000" cy="10469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2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4500"/>
              <a:buFontTx/>
              <a:buNone/>
              <a:tabLst/>
              <a:defRPr/>
            </a:pPr>
            <a:r>
              <a:rPr kumimoji="0" lang="en-US" sz="3733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chivo"/>
                <a:ea typeface="Archivo"/>
                <a:cs typeface="Archivo"/>
                <a:sym typeface="Archivo"/>
              </a:rPr>
              <a:t>Dạng 1: General Question – câu hỏi chung</a:t>
            </a:r>
          </a:p>
        </p:txBody>
      </p:sp>
      <p:sp>
        <p:nvSpPr>
          <p:cNvPr id="49" name="Google Shape;1463;p58">
            <a:extLst>
              <a:ext uri="{FF2B5EF4-FFF2-40B4-BE49-F238E27FC236}">
                <a16:creationId xmlns:a16="http://schemas.microsoft.com/office/drawing/2014/main" id="{D7D7B0A7-A5B0-D643-B3E2-A517FE25789A}"/>
              </a:ext>
            </a:extLst>
          </p:cNvPr>
          <p:cNvSpPr txBox="1"/>
          <p:nvPr/>
        </p:nvSpPr>
        <p:spPr>
          <a:xfrm>
            <a:off x="7979310" y="446172"/>
            <a:ext cx="6934396" cy="162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ata" panose="020B0604020202020204" charset="-93"/>
              <a:ea typeface="+mn-ea"/>
              <a:cs typeface="Arial"/>
              <a:sym typeface="Arial"/>
            </a:endParaRPr>
          </a:p>
        </p:txBody>
      </p:sp>
      <p:sp>
        <p:nvSpPr>
          <p:cNvPr id="78" name="Google Shape;1749;p66">
            <a:extLst>
              <a:ext uri="{FF2B5EF4-FFF2-40B4-BE49-F238E27FC236}">
                <a16:creationId xmlns:a16="http://schemas.microsoft.com/office/drawing/2014/main" id="{C7624938-C8AA-7E4E-81FA-3B325DB40A93}"/>
              </a:ext>
            </a:extLst>
          </p:cNvPr>
          <p:cNvSpPr txBox="1">
            <a:spLocks/>
          </p:cNvSpPr>
          <p:nvPr/>
        </p:nvSpPr>
        <p:spPr>
          <a:xfrm>
            <a:off x="-113120" y="5928601"/>
            <a:ext cx="12103471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073763"/>
              </a:buClr>
              <a:buSzPts val="1400"/>
              <a:buFont typeface="Alata"/>
              <a:buNone/>
              <a:tabLst/>
              <a:defRPr/>
            </a:pP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Alata"/>
              </a:rPr>
              <a:t>=&gt; LÀ CÂU HỎI HAY BỊ BỎ LỠ THÔNG TIN NHẤT, KHÓ HƠN 2 DẠNG CÒN LẠI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FDF093-FD33-1A46-97B6-B3ECB985D156}"/>
              </a:ext>
            </a:extLst>
          </p:cNvPr>
          <p:cNvSpPr txBox="1"/>
          <p:nvPr/>
        </p:nvSpPr>
        <p:spPr>
          <a:xfrm>
            <a:off x="5844619" y="1465115"/>
            <a:ext cx="5344733" cy="10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What is the conversation mainly about?</a:t>
            </a:r>
            <a:b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lata"/>
              </a:rPr>
            </a:b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What are the speakers discussing?</a:t>
            </a:r>
            <a:b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lata"/>
              </a:rPr>
            </a:b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What does the woman ask about?</a:t>
            </a:r>
            <a:endParaRPr kumimoji="0" lang="en-VN" sz="21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36F991E-E090-5A47-B228-0E40CA4E06AD}"/>
              </a:ext>
            </a:extLst>
          </p:cNvPr>
          <p:cNvSpPr/>
          <p:nvPr/>
        </p:nvSpPr>
        <p:spPr>
          <a:xfrm>
            <a:off x="111816" y="1555591"/>
            <a:ext cx="5418577" cy="860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133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Hỏi mục đích của cuộc hội thoại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076EAB-3145-8642-BB81-E9CB808A4365}"/>
              </a:ext>
            </a:extLst>
          </p:cNvPr>
          <p:cNvSpPr txBox="1"/>
          <p:nvPr/>
        </p:nvSpPr>
        <p:spPr>
          <a:xfrm>
            <a:off x="5844620" y="2931063"/>
            <a:ext cx="5588389" cy="10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3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Where does the conversation take place?</a:t>
            </a:r>
          </a:p>
          <a:p>
            <a:pPr marL="0" marR="0" lvl="3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Where most likely are the speakers?</a:t>
            </a:r>
          </a:p>
          <a:p>
            <a:pPr marL="0" marR="0" lvl="3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Where is the announcement being made?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B3F143F-5C4D-3E4A-BE87-787943F6D91B}"/>
              </a:ext>
            </a:extLst>
          </p:cNvPr>
          <p:cNvSpPr/>
          <p:nvPr/>
        </p:nvSpPr>
        <p:spPr>
          <a:xfrm>
            <a:off x="111813" y="3020135"/>
            <a:ext cx="5418577" cy="860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133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Hỏi địa điểm diễn ra cuộc hội thoại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02EDE3-0385-7047-9399-2B309BF7EEA9}"/>
              </a:ext>
            </a:extLst>
          </p:cNvPr>
          <p:cNvSpPr txBox="1"/>
          <p:nvPr/>
        </p:nvSpPr>
        <p:spPr>
          <a:xfrm>
            <a:off x="5288865" y="4559582"/>
            <a:ext cx="5565947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09585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Who most likely is the man?</a:t>
            </a:r>
          </a:p>
          <a:p>
            <a:pPr marL="609585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Who </a:t>
            </a: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are the speakers talking about?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88E2AAF-BB58-2449-8194-3C127AF10CED}"/>
              </a:ext>
            </a:extLst>
          </p:cNvPr>
          <p:cNvSpPr/>
          <p:nvPr/>
        </p:nvSpPr>
        <p:spPr>
          <a:xfrm>
            <a:off x="111813" y="4531177"/>
            <a:ext cx="5418576" cy="860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133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Hỏi về vai trò của các nhân vật nam nữ</a:t>
            </a:r>
          </a:p>
        </p:txBody>
      </p:sp>
    </p:spTree>
    <p:extLst>
      <p:ext uri="{BB962C8B-B14F-4D97-AF65-F5344CB8AC3E}">
        <p14:creationId xmlns:p14="http://schemas.microsoft.com/office/powerpoint/2010/main" val="3344505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29" grpId="0"/>
      <p:bldP spid="2" grpId="0" animBg="1"/>
      <p:bldP spid="31" grpId="0"/>
      <p:bldP spid="32" grpId="0" animBg="1"/>
      <p:bldP spid="33" grpId="0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E1ED84-7694-3B4A-AD8C-369D1F432302}"/>
              </a:ext>
            </a:extLst>
          </p:cNvPr>
          <p:cNvSpPr/>
          <p:nvPr/>
        </p:nvSpPr>
        <p:spPr>
          <a:xfrm>
            <a:off x="0" y="1"/>
            <a:ext cx="12192000" cy="10469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2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4500"/>
              <a:buFontTx/>
              <a:buNone/>
              <a:tabLst/>
              <a:defRPr/>
            </a:pPr>
            <a:r>
              <a:rPr kumimoji="0" lang="en-US" sz="3733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chivo"/>
                <a:ea typeface="Archivo"/>
                <a:cs typeface="Archivo"/>
                <a:sym typeface="Archivo"/>
              </a:rPr>
              <a:t>Dạng 2: Detailed Question – câu hỏi chi tiết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99799-1627-1B43-A7A6-6ACC070B34BB}"/>
              </a:ext>
            </a:extLst>
          </p:cNvPr>
          <p:cNvSpPr txBox="1"/>
          <p:nvPr/>
        </p:nvSpPr>
        <p:spPr>
          <a:xfrm>
            <a:off x="4864232" y="1555591"/>
            <a:ext cx="6346609" cy="851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marR="0" lvl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A8DC"/>
              </a:buClr>
              <a:buSzPts val="1800"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/>
                <a:ea typeface="Roboto" panose="02000000000000000000"/>
                <a:cs typeface="Arial"/>
                <a:sym typeface="Roboto" panose="02000000000000000000"/>
              </a:rPr>
              <a:t>Which product feature is the man most proud of?</a:t>
            </a:r>
          </a:p>
          <a:p>
            <a:pPr marL="152396" marR="0" lvl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A8DC"/>
              </a:buClr>
              <a:buSzPts val="1800"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/>
                <a:ea typeface="Roboto" panose="02000000000000000000"/>
                <a:cs typeface="Arial"/>
                <a:sym typeface="Roboto" panose="02000000000000000000"/>
              </a:rPr>
              <a:t>According to the man, what happened last week</a:t>
            </a:r>
            <a:endParaRPr kumimoji="0" lang="en-VN" sz="21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C9F531-0408-2145-AA80-5EC02C924F89}"/>
              </a:ext>
            </a:extLst>
          </p:cNvPr>
          <p:cNvSpPr/>
          <p:nvPr/>
        </p:nvSpPr>
        <p:spPr>
          <a:xfrm>
            <a:off x="111816" y="1555591"/>
            <a:ext cx="4664433" cy="860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Hỏi thông tin chi tiết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33595-A7AC-D245-A334-B63362643A81}"/>
              </a:ext>
            </a:extLst>
          </p:cNvPr>
          <p:cNvSpPr txBox="1"/>
          <p:nvPr/>
        </p:nvSpPr>
        <p:spPr>
          <a:xfrm>
            <a:off x="4864231" y="2892651"/>
            <a:ext cx="6617517" cy="1282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marR="0" lvl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A8DC"/>
              </a:buClr>
              <a:buSzPts val="1800"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 panose="02000000000000000000"/>
                <a:cs typeface="Arial"/>
                <a:sym typeface="Roboto" panose="02000000000000000000"/>
              </a:rPr>
              <a:t>What does the woman imply when she says, </a:t>
            </a:r>
          </a:p>
          <a:p>
            <a:pPr marL="152396" marR="0" lvl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A8DC"/>
              </a:buClr>
              <a:buSzPts val="1800"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 panose="02000000000000000000"/>
                <a:cs typeface="Arial"/>
                <a:sym typeface="Roboto" panose="02000000000000000000"/>
              </a:rPr>
              <a:t>“Really? I’m surprised”?</a:t>
            </a:r>
          </a:p>
          <a:p>
            <a:pPr marL="152396" marR="0" lvl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A8DC"/>
              </a:buClr>
              <a:buSzPts val="1800"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Roboto" panose="02000000000000000000"/>
                <a:cs typeface="Arial"/>
                <a:sym typeface="Roboto" panose="02000000000000000000"/>
              </a:rPr>
              <a:t>What can be inferred about the Mason Building?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835B63-B4B1-6349-96E9-15C58FAA0C97}"/>
              </a:ext>
            </a:extLst>
          </p:cNvPr>
          <p:cNvSpPr/>
          <p:nvPr/>
        </p:nvSpPr>
        <p:spPr>
          <a:xfrm>
            <a:off x="111813" y="3020135"/>
            <a:ext cx="4664435" cy="860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Hỏi kiểu phải suy luận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133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=&gt; KHÓ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F2C7D3-A0E8-F04B-AB72-3F6D34A492B7}"/>
              </a:ext>
            </a:extLst>
          </p:cNvPr>
          <p:cNvSpPr txBox="1"/>
          <p:nvPr/>
        </p:nvSpPr>
        <p:spPr>
          <a:xfrm>
            <a:off x="4992332" y="4695323"/>
            <a:ext cx="2818187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/>
                <a:ea typeface="Roboto" panose="02000000000000000000"/>
                <a:cs typeface="Arial"/>
                <a:sym typeface="Roboto" panose="02000000000000000000"/>
              </a:rPr>
              <a:t>Look at the graphic</a:t>
            </a: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1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Which fee must be paid in cash?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BC2B7C-6F7D-CD4A-89D4-68B43DD94079}"/>
              </a:ext>
            </a:extLst>
          </p:cNvPr>
          <p:cNvSpPr/>
          <p:nvPr/>
        </p:nvSpPr>
        <p:spPr>
          <a:xfrm>
            <a:off x="67822" y="4752207"/>
            <a:ext cx="4752417" cy="1322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Hỏi thông tin phải liên kết với biểu đồ, hình ảnh được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cung cấp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B2C122-0534-FC45-84ED-D740AFD0A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613" y="4531176"/>
            <a:ext cx="3981980" cy="20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9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9623A0-9CCE-C94D-9471-E9C6129890F0}"/>
              </a:ext>
            </a:extLst>
          </p:cNvPr>
          <p:cNvSpPr/>
          <p:nvPr/>
        </p:nvSpPr>
        <p:spPr>
          <a:xfrm>
            <a:off x="0" y="1"/>
            <a:ext cx="12192000" cy="10469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2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4500"/>
              <a:buFontTx/>
              <a:buNone/>
              <a:tabLst/>
              <a:defRPr/>
            </a:pPr>
            <a:r>
              <a:rPr kumimoji="0" lang="en-US" sz="3733" b="1" i="0" u="none" strike="noStrike" kern="0" cap="none" spc="0" normalizeH="0" baseline="0" noProof="0" dirty="0">
                <a:ln>
                  <a:noFill/>
                </a:ln>
                <a:solidFill>
                  <a:srgbClr val="2D75B5"/>
                </a:solidFill>
                <a:effectLst/>
                <a:uLnTx/>
                <a:uFillTx/>
                <a:latin typeface="Archivo"/>
                <a:ea typeface="Archivo"/>
                <a:cs typeface="Archivo"/>
                <a:sym typeface="Archivo"/>
              </a:rPr>
              <a:t>Dạng 3: Do next Question – Hỏi làm gì tiếp theo</a:t>
            </a:r>
          </a:p>
        </p:txBody>
      </p:sp>
      <p:sp>
        <p:nvSpPr>
          <p:cNvPr id="19" name="Google Shape;921;p45">
            <a:extLst>
              <a:ext uri="{FF2B5EF4-FFF2-40B4-BE49-F238E27FC236}">
                <a16:creationId xmlns:a16="http://schemas.microsoft.com/office/drawing/2014/main" id="{F5813541-02A4-EA4F-B9F8-6B219600F8DB}"/>
              </a:ext>
            </a:extLst>
          </p:cNvPr>
          <p:cNvSpPr txBox="1">
            <a:spLocks/>
          </p:cNvSpPr>
          <p:nvPr/>
        </p:nvSpPr>
        <p:spPr>
          <a:xfrm>
            <a:off x="2002810" y="1523274"/>
            <a:ext cx="9218956" cy="268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FFFFFF"/>
              </a:buClr>
              <a:buSzPts val="1400"/>
              <a:buFont typeface="Alata"/>
              <a:buNone/>
              <a:tabLst/>
              <a:defRPr/>
            </a:pP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  <a:t>What will the man/woman probably </a:t>
            </a: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  <a:t>do next</a:t>
            </a: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  <a:t>?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FFFFFF"/>
              </a:buClr>
              <a:buSzPts val="1400"/>
              <a:buFont typeface="Alata"/>
              <a:buNone/>
              <a:tabLst/>
              <a:defRPr/>
            </a:pP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  <a:t>What will the listeners most likely </a:t>
            </a: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  <a:t>do next</a:t>
            </a: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  <a:t>?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FFFFFF"/>
              </a:buClr>
              <a:buSzPts val="1400"/>
              <a:buFont typeface="Alata"/>
              <a:buNone/>
              <a:tabLst/>
              <a:defRPr/>
            </a:pP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  <a:t>What does the man/woman</a:t>
            </a: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  <a:t> suggest </a:t>
            </a: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  <a:t>the woman/man </a:t>
            </a: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  <a:t>do</a:t>
            </a:r>
            <a: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  <a:t>?</a:t>
            </a:r>
            <a:br>
              <a:rPr kumimoji="0" 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ata" panose="020B0604020202020204" charset="-93"/>
                <a:sym typeface="Alata"/>
              </a:rPr>
            </a:br>
            <a:endParaRPr kumimoji="0" lang="en" sz="2667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ata" panose="020B0604020202020204" charset="-93"/>
              <a:sym typeface="Alata"/>
            </a:endParaRPr>
          </a:p>
        </p:txBody>
      </p:sp>
      <p:sp>
        <p:nvSpPr>
          <p:cNvPr id="20" name="Google Shape;922;p45">
            <a:extLst>
              <a:ext uri="{FF2B5EF4-FFF2-40B4-BE49-F238E27FC236}">
                <a16:creationId xmlns:a16="http://schemas.microsoft.com/office/drawing/2014/main" id="{DC30B46B-68DB-B142-8FB2-B1665FC02507}"/>
              </a:ext>
            </a:extLst>
          </p:cNvPr>
          <p:cNvSpPr txBox="1">
            <a:spLocks/>
          </p:cNvSpPr>
          <p:nvPr/>
        </p:nvSpPr>
        <p:spPr>
          <a:xfrm>
            <a:off x="2002810" y="4032549"/>
            <a:ext cx="7683500" cy="260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073763"/>
              </a:buClr>
              <a:buSzPts val="1400"/>
              <a:buFont typeface="Alat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sym typeface="Alata"/>
              </a:rPr>
              <a:t>CÂU THOẠI SẼ THƯỜNG CÓ DẤU HIỆU:</a:t>
            </a:r>
          </a:p>
          <a:p>
            <a:pPr marL="609585" marR="0" lvl="0" indent="-457189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Alata"/>
              </a:rPr>
              <a:t>Why don't you...?</a:t>
            </a:r>
          </a:p>
          <a:p>
            <a:pPr marL="609585" marR="0" lvl="0" indent="-457189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Alata"/>
              </a:rPr>
              <a:t>Please make sure that...</a:t>
            </a:r>
          </a:p>
          <a:p>
            <a:pPr marL="609585" marR="0" lvl="0" indent="-457189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Alata"/>
              </a:rPr>
              <a:t>Please remember to...</a:t>
            </a:r>
          </a:p>
          <a:p>
            <a:pPr marL="609585" marR="0" lvl="0" indent="-457189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Alata"/>
              </a:rPr>
              <a:t>Don't forget to...</a:t>
            </a:r>
          </a:p>
          <a:p>
            <a:pPr marL="609585" marR="0" lvl="0" indent="-457189" algn="l" defTabSz="12191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Alata"/>
              </a:rPr>
              <a:t>Could you...?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073763"/>
              </a:buClr>
              <a:buSzPts val="1400"/>
              <a:buFont typeface="Alata"/>
              <a:buNone/>
              <a:tabLst/>
              <a:defRPr/>
            </a:pPr>
            <a:endParaRPr kumimoji="0" lang="en-US" sz="1867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lata"/>
            </a:endParaRPr>
          </a:p>
        </p:txBody>
      </p:sp>
    </p:spTree>
    <p:extLst>
      <p:ext uri="{BB962C8B-B14F-4D97-AF65-F5344CB8AC3E}">
        <p14:creationId xmlns:p14="http://schemas.microsoft.com/office/powerpoint/2010/main" val="2146817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 build="allAtOnce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A790D3-4531-204D-AE90-E68AB153F690}"/>
              </a:ext>
            </a:extLst>
          </p:cNvPr>
          <p:cNvSpPr/>
          <p:nvPr/>
        </p:nvSpPr>
        <p:spPr>
          <a:xfrm>
            <a:off x="0" y="1"/>
            <a:ext cx="12192000" cy="10469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2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4500"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chivo"/>
                <a:ea typeface="Archivo"/>
                <a:cs typeface="Archivo"/>
                <a:sym typeface="Archivo"/>
              </a:rPr>
              <a:t>CÁC CHÚ Ý KHI LÀM BÀI PART 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B67662-41FC-9D45-854A-510413495A28}"/>
              </a:ext>
            </a:extLst>
          </p:cNvPr>
          <p:cNvSpPr/>
          <p:nvPr/>
        </p:nvSpPr>
        <p:spPr>
          <a:xfrm>
            <a:off x="251376" y="1326451"/>
            <a:ext cx="11726949" cy="129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Câu hỏi nhắc tới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THE MAN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=&gt;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tập trung </a:t>
            </a: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nghe lời thoại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NAM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nói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VN" sz="2400" b="1" i="0" u="none" strike="noStrike" kern="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Câu hỏi nhắc tới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THE WOMAN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=&gt;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tập trung </a:t>
            </a: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nghe lời thoại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NỮ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nói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6767203-2A1F-A14B-B2A3-2ABF03DC21A1}"/>
              </a:ext>
            </a:extLst>
          </p:cNvPr>
          <p:cNvSpPr/>
          <p:nvPr/>
        </p:nvSpPr>
        <p:spPr>
          <a:xfrm>
            <a:off x="251376" y="2885810"/>
            <a:ext cx="11726949" cy="1046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Đáp án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ĐÚNG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sẽ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TRÙNG KHỚP, LẶP LẠI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với từ/cụm từ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ĐƯỢC NÓI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đến trong audio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993E513-2F90-4442-A582-6724055CFDD5}"/>
              </a:ext>
            </a:extLst>
          </p:cNvPr>
          <p:cNvSpPr/>
          <p:nvPr/>
        </p:nvSpPr>
        <p:spPr>
          <a:xfrm>
            <a:off x="251376" y="4194328"/>
            <a:ext cx="11726949" cy="1046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Đáp án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ĐÚNG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sẽ là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cụm từ/ từ ĐỒNG NGHĨA, có NGHĨA GẦN GIỐNG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với từ/cụm từ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ĐƯỢC NÓI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đến trong audio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8E674B9-7873-D34C-8923-2B0BEA204FF7}"/>
              </a:ext>
            </a:extLst>
          </p:cNvPr>
          <p:cNvSpPr/>
          <p:nvPr/>
        </p:nvSpPr>
        <p:spPr>
          <a:xfrm>
            <a:off x="251378" y="5738140"/>
            <a:ext cx="11726948" cy="1046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NGHE </a:t>
            </a: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đến đâu phải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TÔ XONG, CHỌN XONG </a:t>
            </a: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đáp án đúng đến đó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400" b="0" i="0" u="none" strike="noStrike" kern="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Hết lời thoại là </a:t>
            </a:r>
            <a:r>
              <a:rPr kumimoji="0" lang="en-V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PHẢI CHỌN XONG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0E274-1B77-7000-D76D-70671919BC55}"/>
              </a:ext>
            </a:extLst>
          </p:cNvPr>
          <p:cNvSpPr txBox="1"/>
          <p:nvPr/>
        </p:nvSpPr>
        <p:spPr>
          <a:xfrm>
            <a:off x="3045417" y="3209609"/>
            <a:ext cx="611149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cs-Nunito"/>
                <a:ea typeface="+mn-ea"/>
                <a:cs typeface="Arial"/>
                <a:sym typeface="Arial"/>
              </a:rPr>
              <a:t>- B582S: - B582S: </a:t>
            </a: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1241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82F8F-8303-C7E4-BFB7-9994260C3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D8130A-0B58-3B73-1BEA-5A54A4D40BDE}"/>
              </a:ext>
            </a:extLst>
          </p:cNvPr>
          <p:cNvGrpSpPr/>
          <p:nvPr/>
        </p:nvGrpSpPr>
        <p:grpSpPr>
          <a:xfrm>
            <a:off x="10466826" y="-434770"/>
            <a:ext cx="2496410" cy="249641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4FBFCE-2A6E-3070-28BC-BC22DA81CF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A738C18-8DEB-5E5A-335E-B0162A5EC0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4655418-7C1D-4D1C-24C2-C45588E6E174}"/>
              </a:ext>
            </a:extLst>
          </p:cNvPr>
          <p:cNvGrpSpPr/>
          <p:nvPr/>
        </p:nvGrpSpPr>
        <p:grpSpPr>
          <a:xfrm>
            <a:off x="526859" y="4991406"/>
            <a:ext cx="1567236" cy="1567236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F956149-696B-5188-8160-E6B5F9756FA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56832E2-9F2F-F94C-1135-0D16C5C0F1B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BBC7FE8-8F93-A116-C6CA-AE14CF0389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9672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34949036-C26E-18A4-4E65-FA3B15F0EE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21904D88-051F-B50F-3B23-A211AB13A6E4}"/>
              </a:ext>
            </a:extLst>
          </p:cNvPr>
          <p:cNvSpPr txBox="1"/>
          <p:nvPr/>
        </p:nvSpPr>
        <p:spPr>
          <a:xfrm>
            <a:off x="1934293" y="1154857"/>
            <a:ext cx="8319980" cy="76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8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FA83B95-3E7F-6E9F-B290-BCCCEFD95E74}"/>
              </a:ext>
            </a:extLst>
          </p:cNvPr>
          <p:cNvSpPr txBox="1"/>
          <p:nvPr/>
        </p:nvSpPr>
        <p:spPr>
          <a:xfrm>
            <a:off x="2343761" y="2484048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6666" b="1">
                <a:solidFill>
                  <a:schemeClr val="bg1"/>
                </a:solidFill>
                <a:latin typeface="SVN-Gilroy XBold" pitchFamily="2" charset="77"/>
              </a:rPr>
              <a:t>LESSON 7</a:t>
            </a:r>
            <a:endParaRPr lang="en-US" sz="6666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B8177FF-7391-CE4C-8FF8-FEF930E79014}"/>
              </a:ext>
            </a:extLst>
          </p:cNvPr>
          <p:cNvSpPr txBox="1"/>
          <p:nvPr/>
        </p:nvSpPr>
        <p:spPr>
          <a:xfrm>
            <a:off x="3512523" y="941002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7"/>
              </a:lnSpc>
              <a:spcBef>
                <a:spcPct val="0"/>
              </a:spcBef>
            </a:pPr>
            <a:r>
              <a:rPr lang="en-US" sz="1400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B00591C-5B28-338E-63B2-2C325CF24F5E}"/>
              </a:ext>
            </a:extLst>
          </p:cNvPr>
          <p:cNvSpPr txBox="1"/>
          <p:nvPr/>
        </p:nvSpPr>
        <p:spPr>
          <a:xfrm>
            <a:off x="3242733" y="3752380"/>
            <a:ext cx="5703100" cy="740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000" b="1">
                <a:solidFill>
                  <a:schemeClr val="bg1"/>
                </a:solidFill>
                <a:latin typeface="SVN-Gilroy SemiBold" pitchFamily="2" charset="77"/>
              </a:rPr>
              <a:t>PRACTICE</a:t>
            </a:r>
            <a:endParaRPr lang="en-US" sz="40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1C5DF3-91BC-FBC2-A164-3FA448F9D712}"/>
              </a:ext>
            </a:extLst>
          </p:cNvPr>
          <p:cNvSpPr/>
          <p:nvPr/>
        </p:nvSpPr>
        <p:spPr>
          <a:xfrm>
            <a:off x="2896842" y="3529184"/>
            <a:ext cx="6445340" cy="131949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4E43FC1D-9D9B-85F6-1E51-D453DDD4B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3877" y="5147538"/>
            <a:ext cx="642289" cy="642289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EE11737E-31A3-112B-07C5-F4CA7B8E9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96" y="2516394"/>
            <a:ext cx="680966" cy="6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96115"/>
      </p:ext>
    </p:extLst>
  </p:cSld>
  <p:clrMapOvr>
    <a:masterClrMapping/>
  </p:clrMapOvr>
  <p:transition spd="slow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44">
            <a:extLst>
              <a:ext uri="{FF2B5EF4-FFF2-40B4-BE49-F238E27FC236}">
                <a16:creationId xmlns:a16="http://schemas.microsoft.com/office/drawing/2014/main" id="{DCC71148-65EB-6088-9CA1-3FEB1A1230D9}"/>
              </a:ext>
            </a:extLst>
          </p:cNvPr>
          <p:cNvSpPr/>
          <p:nvPr/>
        </p:nvSpPr>
        <p:spPr>
          <a:xfrm>
            <a:off x="5159572" y="5208426"/>
            <a:ext cx="2239891" cy="3561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26" name="Rounded Rectangle 42">
            <a:extLst>
              <a:ext uri="{FF2B5EF4-FFF2-40B4-BE49-F238E27FC236}">
                <a16:creationId xmlns:a16="http://schemas.microsoft.com/office/drawing/2014/main" id="{66F5DA51-F989-7F2A-4DC7-54AED2E98EA8}"/>
              </a:ext>
            </a:extLst>
          </p:cNvPr>
          <p:cNvSpPr/>
          <p:nvPr/>
        </p:nvSpPr>
        <p:spPr>
          <a:xfrm>
            <a:off x="4881569" y="1766326"/>
            <a:ext cx="3067794" cy="3561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57E1B4-4CDE-9DD3-F455-9C7E204D5281}"/>
              </a:ext>
            </a:extLst>
          </p:cNvPr>
          <p:cNvSpPr txBox="1"/>
          <p:nvPr/>
        </p:nvSpPr>
        <p:spPr>
          <a:xfrm>
            <a:off x="4633944" y="663526"/>
            <a:ext cx="7401846" cy="5931161"/>
          </a:xfrm>
          <a:prstGeom prst="rect">
            <a:avLst/>
          </a:prstGeom>
          <a:noFill/>
          <a:ln>
            <a:solidFill>
              <a:srgbClr val="0037F4"/>
            </a:solidFill>
          </a:ln>
        </p:spPr>
        <p:txBody>
          <a:bodyPr lIns="33867" tIns="33867" rIns="33867" bIns="33867" anchor="ctr"/>
          <a:lstStyle/>
          <a:p>
            <a:pPr algn="ctr">
              <a:lnSpc>
                <a:spcPts val="1737"/>
              </a:lnSpc>
              <a:defRPr/>
            </a:pPr>
            <a:endParaRPr sz="2000">
              <a:latin typeface="SVN-Gilroy" panose="00000500000000000000" pitchFamily="50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92CD68E-2349-30B9-77BF-0CEF69CA0AEA}"/>
              </a:ext>
            </a:extLst>
          </p:cNvPr>
          <p:cNvGrpSpPr>
            <a:grpSpLocks/>
          </p:cNvGrpSpPr>
          <p:nvPr/>
        </p:nvGrpSpPr>
        <p:grpSpPr bwMode="auto">
          <a:xfrm>
            <a:off x="7752292" y="251883"/>
            <a:ext cx="1474258" cy="762000"/>
            <a:chOff x="0" y="-46"/>
            <a:chExt cx="1571822" cy="81284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ADAE65-6E7B-7623-92F0-A7D8A38BAC69}"/>
                </a:ext>
              </a:extLst>
            </p:cNvPr>
            <p:cNvSpPr/>
            <p:nvPr/>
          </p:nvSpPr>
          <p:spPr>
            <a:xfrm>
              <a:off x="0" y="-46"/>
              <a:ext cx="1571822" cy="812846"/>
            </a:xfrm>
            <a:custGeom>
              <a:avLst/>
              <a:gdLst/>
              <a:ahLst/>
              <a:cxnLst/>
              <a:rect l="l" t="t" r="r" b="b"/>
              <a:pathLst>
                <a:path w="1571822" h="812800">
                  <a:moveTo>
                    <a:pt x="785911" y="0"/>
                  </a:moveTo>
                  <a:cubicBezTo>
                    <a:pt x="351864" y="0"/>
                    <a:pt x="0" y="181951"/>
                    <a:pt x="0" y="406400"/>
                  </a:cubicBezTo>
                  <a:cubicBezTo>
                    <a:pt x="0" y="630849"/>
                    <a:pt x="351864" y="812800"/>
                    <a:pt x="785911" y="812800"/>
                  </a:cubicBezTo>
                  <a:cubicBezTo>
                    <a:pt x="1219958" y="812800"/>
                    <a:pt x="1571822" y="630849"/>
                    <a:pt x="1571822" y="406400"/>
                  </a:cubicBezTo>
                  <a:cubicBezTo>
                    <a:pt x="1571822" y="181951"/>
                    <a:pt x="1219958" y="0"/>
                    <a:pt x="785911" y="0"/>
                  </a:cubicBezTo>
                  <a:close/>
                </a:path>
              </a:pathLst>
            </a:custGeom>
            <a:solidFill>
              <a:schemeClr val="accent6"/>
            </a:solidFill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6176" name="TextBox 8">
              <a:extLst>
                <a:ext uri="{FF2B5EF4-FFF2-40B4-BE49-F238E27FC236}">
                  <a16:creationId xmlns:a16="http://schemas.microsoft.com/office/drawing/2014/main" id="{57E799BC-4885-AAF2-ADBB-B9D04C73B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999" y="-46"/>
              <a:ext cx="1335648" cy="746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3684"/>
                </a:lnSpc>
              </a:pPr>
              <a:r>
                <a:rPr lang="vi-VN" altLang="en-US" sz="2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altLang="en-US" sz="2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63597CB-B8F8-8940-48B5-10DCBF38BEA1}"/>
              </a:ext>
            </a:extLst>
          </p:cNvPr>
          <p:cNvGrpSpPr/>
          <p:nvPr/>
        </p:nvGrpSpPr>
        <p:grpSpPr>
          <a:xfrm>
            <a:off x="244265" y="214086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D36AEE2-E83E-23C7-3D5D-C01A73B0F1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CEC2B3E-E2A0-0653-488F-895952165483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9463C678-2F97-AAF3-3C59-9C0268ACE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71" y="799042"/>
            <a:ext cx="4687359" cy="21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67" b="1">
                <a:solidFill>
                  <a:srgbClr val="000000"/>
                </a:solidFill>
                <a:latin typeface="SVN-Gilroy" panose="00000500000000000000" pitchFamily="50" charset="0"/>
              </a:rPr>
              <a:t>What are the speakers mainly discussing?</a:t>
            </a:r>
            <a:endParaRPr lang="en-US" altLang="en-US" sz="1667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80D25E2-C360-119B-EA77-45E4EF8CACD9}"/>
              </a:ext>
            </a:extLst>
          </p:cNvPr>
          <p:cNvGrpSpPr/>
          <p:nvPr/>
        </p:nvGrpSpPr>
        <p:grpSpPr>
          <a:xfrm>
            <a:off x="244184" y="2358813"/>
            <a:ext cx="502920" cy="506307"/>
            <a:chOff x="0" y="0"/>
            <a:chExt cx="812800" cy="812800"/>
          </a:xfrm>
          <a:solidFill>
            <a:srgbClr val="0037F4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890061A-111C-B97F-3EF0-77669245C7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651A6CD-E293-5CC7-229E-A6BC8A482C53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2134144A-6102-1756-EE33-B68603E28490}"/>
              </a:ext>
            </a:extLst>
          </p:cNvPr>
          <p:cNvGrpSpPr/>
          <p:nvPr/>
        </p:nvGrpSpPr>
        <p:grpSpPr>
          <a:xfrm>
            <a:off x="244265" y="4534989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95DAD918-A646-695C-91EF-32587139BB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F178CE5A-05D2-9251-007D-CD44513F284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066DBE74-53B6-6125-6A5A-DE1F8DFC4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72" y="2928409"/>
            <a:ext cx="4430183" cy="24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733" b="1">
                <a:latin typeface="SVN-Gilroy" panose="00000500000000000000" pitchFamily="50" charset="0"/>
              </a:rPr>
              <a:t>What most likely is the woman’s job?</a:t>
            </a:r>
            <a:endParaRPr lang="en-US" altLang="en-US" sz="1733" b="1" dirty="0">
              <a:latin typeface="SVN-Gilroy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DFB2607B-4F57-2891-39F0-8AA4089B0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84" y="5098460"/>
            <a:ext cx="4599517" cy="21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67" b="1">
                <a:solidFill>
                  <a:srgbClr val="000000"/>
                </a:solidFill>
                <a:latin typeface="SVN-Gilroy" panose="00000500000000000000" pitchFamily="50" charset="0"/>
              </a:rPr>
              <a:t>What will the man give the woman?</a:t>
            </a:r>
            <a:endParaRPr lang="en-US" altLang="en-US" sz="1667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7AA976E-65EE-A2E4-AE23-BBC9135AB63F}"/>
              </a:ext>
            </a:extLst>
          </p:cNvPr>
          <p:cNvSpPr/>
          <p:nvPr/>
        </p:nvSpPr>
        <p:spPr>
          <a:xfrm>
            <a:off x="105543" y="1028089"/>
            <a:ext cx="1972639" cy="3578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8736D50-F03F-460E-3972-FF9A7C6E2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63" y="1044576"/>
            <a:ext cx="3364402" cy="10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A job transfer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A trip itinerary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A store opening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An advertising campaign</a:t>
            </a:r>
          </a:p>
          <a:p>
            <a:pPr>
              <a:lnSpc>
                <a:spcPct val="115000"/>
              </a:lnSpc>
            </a:pPr>
            <a:endParaRPr lang="en-US" altLang="en-US" sz="1733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F3E8F89-CB75-A795-0E09-DADDA49FF9DE}"/>
              </a:ext>
            </a:extLst>
          </p:cNvPr>
          <p:cNvSpPr/>
          <p:nvPr/>
        </p:nvSpPr>
        <p:spPr>
          <a:xfrm>
            <a:off x="181953" y="3822165"/>
            <a:ext cx="2442494" cy="3578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latin typeface="SVN-Gilroy" panose="00000500000000000000" pitchFamily="50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B99637CD-3556-5D00-EBD4-DCAEB9F86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022" y="3225800"/>
            <a:ext cx="4146974" cy="11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Human resources manager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Real estate agent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Sales team leader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Computer programmer</a:t>
            </a:r>
            <a:endParaRPr lang="en-GB" altLang="en-US" sz="1733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52CC81C-BAB8-ACC0-A19F-8F9D36028464}"/>
              </a:ext>
            </a:extLst>
          </p:cNvPr>
          <p:cNvSpPr/>
          <p:nvPr/>
        </p:nvSpPr>
        <p:spPr>
          <a:xfrm>
            <a:off x="181953" y="5615765"/>
            <a:ext cx="2335616" cy="3578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4347DBC3-4DE4-E85B-82CD-06B4868A2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63" y="5347759"/>
            <a:ext cx="3985182" cy="135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A business card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An e-mail address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A rental agreement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A résumé</a:t>
            </a:r>
            <a:endParaRPr lang="en-GB" altLang="en-US" sz="1733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6FD9AD7-BC7C-8371-3305-DE79FC979D95}"/>
              </a:ext>
            </a:extLst>
          </p:cNvPr>
          <p:cNvSpPr/>
          <p:nvPr/>
        </p:nvSpPr>
        <p:spPr>
          <a:xfrm>
            <a:off x="8019726" y="1397006"/>
            <a:ext cx="3140788" cy="36845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C991506-0885-3E12-212F-C8DC68F08557}"/>
              </a:ext>
            </a:extLst>
          </p:cNvPr>
          <p:cNvSpPr/>
          <p:nvPr/>
        </p:nvSpPr>
        <p:spPr>
          <a:xfrm>
            <a:off x="4843701" y="4064210"/>
            <a:ext cx="3677204" cy="3561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3918FAA-CFCE-ABCA-B54E-45C440774967}"/>
              </a:ext>
            </a:extLst>
          </p:cNvPr>
          <p:cNvSpPr/>
          <p:nvPr/>
        </p:nvSpPr>
        <p:spPr>
          <a:xfrm>
            <a:off x="9941494" y="4842197"/>
            <a:ext cx="1959083" cy="3561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196FE247-E121-074F-B16F-5B5475AC2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569" y="1397418"/>
            <a:ext cx="6855288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(M-Cn) </a:t>
            </a:r>
            <a:r>
              <a:rPr lang="en-GB" altLang="en-US" sz="2000">
                <a:latin typeface="SVN-Gilroy" panose="00000500000000000000" pitchFamily="50" charset="0"/>
              </a:rPr>
              <a:t>Nancy, I heard that you're ………………….. ………………….. ………….. ……….. in Hong Kong. What will you be doing there? 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(W-Br) </a:t>
            </a:r>
            <a:r>
              <a:rPr lang="en-GB" altLang="en-US" sz="2000">
                <a:latin typeface="SVN-Gilroy" panose="00000500000000000000" pitchFamily="50" charset="0"/>
              </a:rPr>
              <a:t>Oh, it'll be the ……………….. …………….. I've been ……………………….. . The company's ready to …………….. ……………….. our new speech recognition software in Asia - and since my team's had ……….. ………….. …………. ………….. selling the product here, they've asked me to move to Hong Kong to head up the ……………….. ……………….. there. 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(M-Cn) </a:t>
            </a:r>
            <a:r>
              <a:rPr lang="en-GB" altLang="en-US" sz="2000">
                <a:latin typeface="SVN-Gilroy" panose="00000500000000000000" pitchFamily="50" charset="0"/>
              </a:rPr>
              <a:t>That sounds like a great opportunity. You know, my cousin works in Hong Kong for a big retailer. I'll give you her ………………….. …………………….. in case you want to contact her. I'm sure she'd be happy to help you find an apartment there. </a:t>
            </a:r>
          </a:p>
          <a:p>
            <a:pPr>
              <a:lnSpc>
                <a:spcPct val="125000"/>
              </a:lnSpc>
            </a:pPr>
            <a:endParaRPr lang="en-GB" altLang="en-US" sz="2000">
              <a:latin typeface="SVN-Gilroy" panose="00000500000000000000" pitchFamily="50" charset="0"/>
            </a:endParaRP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606D2AAE-E2B9-DBDA-C4CD-52F931FEC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616" y="1348497"/>
            <a:ext cx="2328586" cy="51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transferring to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43FAB53F-9678-83A9-00D8-7AD11B72B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934" y="1735599"/>
            <a:ext cx="1583267" cy="31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our office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19D334D0-CFAA-3D40-B67C-08A37C4A8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500" y="2111119"/>
            <a:ext cx="1877483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same thing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D57B4BBB-6F40-AB9E-A460-4F561CF71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8996" y="5158346"/>
            <a:ext cx="2126504" cy="27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e-mail address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9" name="Picture 28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D08705C1-EBFE-DE30-11A6-F094B1B7C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0" y="-353208"/>
            <a:ext cx="1898098" cy="1336015"/>
          </a:xfrm>
          <a:prstGeom prst="rect">
            <a:avLst/>
          </a:prstGeom>
        </p:spPr>
      </p:pic>
      <p:sp>
        <p:nvSpPr>
          <p:cNvPr id="8" name="Text Box 51">
            <a:extLst>
              <a:ext uri="{FF2B5EF4-FFF2-40B4-BE49-F238E27FC236}">
                <a16:creationId xmlns:a16="http://schemas.microsoft.com/office/drawing/2014/main" id="{9802D9BF-380F-AE8B-6BF8-7B2605254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4080" y="2489783"/>
            <a:ext cx="1877483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doing here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9" name="Text Box 51">
            <a:extLst>
              <a:ext uri="{FF2B5EF4-FFF2-40B4-BE49-F238E27FC236}">
                <a16:creationId xmlns:a16="http://schemas.microsoft.com/office/drawing/2014/main" id="{895D00D5-F34F-2DF3-5721-D5AF49769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4613" y="2489783"/>
            <a:ext cx="2572578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start marketing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DB477A5-9D99-63F5-3835-5006253B0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7952" y="3255471"/>
            <a:ext cx="2572578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a lot of success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25" name="Text Box 51">
            <a:extLst>
              <a:ext uri="{FF2B5EF4-FFF2-40B4-BE49-F238E27FC236}">
                <a16:creationId xmlns:a16="http://schemas.microsoft.com/office/drawing/2014/main" id="{8D8898CD-497A-4194-A552-F43982FE6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752" y="4012002"/>
            <a:ext cx="2572578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sales efforts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" name="Doan 1">
            <a:hlinkClick r:id="" action="ppaction://media"/>
            <a:extLst>
              <a:ext uri="{FF2B5EF4-FFF2-40B4-BE49-F238E27FC236}">
                <a16:creationId xmlns:a16="http://schemas.microsoft.com/office/drawing/2014/main" id="{9CDD4F52-E125-234E-5762-84AA20AFA8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4207" y="72041"/>
            <a:ext cx="590554" cy="590554"/>
          </a:xfrm>
          <a:prstGeom prst="rect">
            <a:avLst/>
          </a:prstGeom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7" dur="35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2" grpId="0" bldLvl="0" animBg="1"/>
      <p:bldP spid="32" grpId="1" animBg="1"/>
      <p:bldP spid="26" grpId="0" bldLvl="0" animBg="1"/>
      <p:bldP spid="26" grpId="1" animBg="1"/>
      <p:bldP spid="13" grpId="0"/>
      <p:bldP spid="13" grpId="1"/>
      <p:bldP spid="27" grpId="0"/>
      <p:bldP spid="27" grpId="1"/>
      <p:bldP spid="28" grpId="0"/>
      <p:bldP spid="28" grpId="1"/>
      <p:bldP spid="18" grpId="0" bldLvl="0" animBg="1"/>
      <p:bldP spid="18" grpId="1" animBg="1"/>
      <p:bldP spid="19" grpId="0"/>
      <p:bldP spid="19" grpId="1"/>
      <p:bldP spid="23" grpId="0" bldLvl="0" animBg="1"/>
      <p:bldP spid="23" grpId="1" animBg="1"/>
      <p:bldP spid="24" grpId="0"/>
      <p:bldP spid="24" grpId="1"/>
      <p:bldP spid="30" grpId="0" bldLvl="0" animBg="1"/>
      <p:bldP spid="30" grpId="1" animBg="1"/>
      <p:bldP spid="31" grpId="0"/>
      <p:bldP spid="31" grpId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7" grpId="0"/>
      <p:bldP spid="47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8" grpId="0"/>
      <p:bldP spid="8" grpId="1"/>
      <p:bldP spid="9" grpId="0"/>
      <p:bldP spid="9" grpId="1"/>
      <p:bldP spid="14" grpId="0"/>
      <p:bldP spid="14" grpId="1"/>
      <p:bldP spid="25" grpId="0"/>
      <p:bldP spid="2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>
            <a:extLst>
              <a:ext uri="{FF2B5EF4-FFF2-40B4-BE49-F238E27FC236}">
                <a16:creationId xmlns:a16="http://schemas.microsoft.com/office/drawing/2014/main" id="{9A185E56-0D5B-BB1F-D6EE-3CB29C8CD285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2000" cy="6906683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841F55A-0925-3513-9875-9DDCAB8C8875}"/>
              </a:ext>
            </a:extLst>
          </p:cNvPr>
          <p:cNvSpPr txBox="1"/>
          <p:nvPr/>
        </p:nvSpPr>
        <p:spPr>
          <a:xfrm>
            <a:off x="4064000" y="330200"/>
            <a:ext cx="4022725" cy="72314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609630">
              <a:lnSpc>
                <a:spcPts val="6037"/>
              </a:lnSpc>
              <a:defRPr/>
            </a:pPr>
            <a:r>
              <a:rPr lang="en-US" sz="4314" b="1">
                <a:solidFill>
                  <a:srgbClr val="0037F4"/>
                </a:solidFill>
                <a:latin typeface="SVN-Gilroy Bold" panose="00000800000000000000"/>
              </a:rPr>
              <a:t>VOCABULARY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81AC15-3782-165A-6DEE-F7602C0FC345}"/>
              </a:ext>
            </a:extLst>
          </p:cNvPr>
          <p:cNvSpPr/>
          <p:nvPr/>
        </p:nvSpPr>
        <p:spPr>
          <a:xfrm>
            <a:off x="1350434" y="1397000"/>
            <a:ext cx="9491133" cy="4682958"/>
          </a:xfrm>
          <a:prstGeom prst="round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anchor="ctr"/>
          <a:lstStyle/>
          <a:p>
            <a:pPr algn="ctr"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97" name="Text Box 8">
            <a:extLst>
              <a:ext uri="{FF2B5EF4-FFF2-40B4-BE49-F238E27FC236}">
                <a16:creationId xmlns:a16="http://schemas.microsoft.com/office/drawing/2014/main" id="{ED69317A-3046-D56C-FE9A-5EA61E3AC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08" y="1400480"/>
            <a:ext cx="8249708" cy="359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job transfer /dʒɑːb ˈtræns.fɚ/: chuyển công tác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trip itinerary /trɪp aɪˈtɪn.ə.rer.i/: lịch trình chuyến đi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advertising campaign /ˈæd.vɚ.taɪ.zɪŋ kæmˈpeɪn/: chiến dịch quảng cáo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real estate agent /ˈriː.əl əˌsteɪt ˈeɪ.dʒənt/: </a:t>
            </a: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nhân viên môi giới </a:t>
            </a: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bất động sản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rental agreement /ˈren.t̬əl əˈɡriː.mənt/: hợp đồng thuê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résumé /ˈrez.ə.meɪ/: sơ yếu lý lịch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speech recognition software /spiːtʃ ˌrek.əɡˈnɪʃ.ən ˈsɔːft.wer/: phần mềm nhận diện giọng nói</a:t>
            </a:r>
            <a:endParaRPr lang="en-GB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GB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GB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vi-VN" altLang="en-US" sz="2000" dirty="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vi-VN" altLang="en-US" sz="2000" dirty="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en-US" sz="2000" dirty="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en-US" sz="2000" dirty="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defTabSz="609630" fontAlgn="base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pic>
        <p:nvPicPr>
          <p:cNvPr id="4" name="Picture 3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CDD1A93-8A5C-2CBB-4906-70A285E2B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325318"/>
            <a:ext cx="1953747" cy="13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57808"/>
      </p:ext>
    </p:extLst>
  </p:cSld>
  <p:clrMapOvr>
    <a:masterClrMapping/>
  </p:clrMapOvr>
  <p:transition spd="slow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3090-7D15-71F6-899C-B485EF8D5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44">
            <a:extLst>
              <a:ext uri="{FF2B5EF4-FFF2-40B4-BE49-F238E27FC236}">
                <a16:creationId xmlns:a16="http://schemas.microsoft.com/office/drawing/2014/main" id="{0A84AC75-A7D8-B315-A79B-5B0C1CB22AEF}"/>
              </a:ext>
            </a:extLst>
          </p:cNvPr>
          <p:cNvSpPr/>
          <p:nvPr/>
        </p:nvSpPr>
        <p:spPr>
          <a:xfrm>
            <a:off x="5010610" y="5103715"/>
            <a:ext cx="1425728" cy="33930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SVN-Gilroy" panose="00000500000000000000" pitchFamily="50" charset="0"/>
            </a:endParaRPr>
          </a:p>
        </p:txBody>
      </p:sp>
      <p:sp>
        <p:nvSpPr>
          <p:cNvPr id="8" name="Rounded Rectangle 43">
            <a:extLst>
              <a:ext uri="{FF2B5EF4-FFF2-40B4-BE49-F238E27FC236}">
                <a16:creationId xmlns:a16="http://schemas.microsoft.com/office/drawing/2014/main" id="{60805EBD-AD9F-A68A-3E6B-DED39CA865A0}"/>
              </a:ext>
            </a:extLst>
          </p:cNvPr>
          <p:cNvSpPr/>
          <p:nvPr/>
        </p:nvSpPr>
        <p:spPr>
          <a:xfrm>
            <a:off x="4882745" y="3870712"/>
            <a:ext cx="4872146" cy="3525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SVN-Gilroy" panose="00000500000000000000" pitchFamily="50" charset="0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96EA8EF-53C9-8B66-633B-48CB9868307A}"/>
              </a:ext>
            </a:extLst>
          </p:cNvPr>
          <p:cNvSpPr/>
          <p:nvPr/>
        </p:nvSpPr>
        <p:spPr>
          <a:xfrm>
            <a:off x="4646835" y="640370"/>
            <a:ext cx="7401846" cy="5827183"/>
          </a:xfrm>
          <a:custGeom>
            <a:avLst/>
            <a:gdLst/>
            <a:ahLst/>
            <a:cxnLst/>
            <a:rect l="l" t="t" r="r" b="b"/>
            <a:pathLst>
              <a:path w="1957816" h="2135213">
                <a:moveTo>
                  <a:pt x="0" y="0"/>
                </a:moveTo>
                <a:lnTo>
                  <a:pt x="1957816" y="0"/>
                </a:lnTo>
                <a:lnTo>
                  <a:pt x="1957816" y="2135213"/>
                </a:lnTo>
                <a:lnTo>
                  <a:pt x="0" y="2135213"/>
                </a:lnTo>
                <a:close/>
              </a:path>
            </a:pathLst>
          </a:custGeom>
          <a:noFill/>
          <a:ln>
            <a:solidFill>
              <a:srgbClr val="0037F4"/>
            </a:solidFill>
          </a:ln>
        </p:spPr>
        <p:txBody>
          <a:bodyPr/>
          <a:lstStyle/>
          <a:p>
            <a:endParaRPr lang="en-US" sz="2200">
              <a:latin typeface="SVN-Gilroy" panose="00000500000000000000" pitchFamily="50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5E77B04-EC55-0835-296F-E6B02D90591D}"/>
              </a:ext>
            </a:extLst>
          </p:cNvPr>
          <p:cNvGrpSpPr>
            <a:grpSpLocks/>
          </p:cNvGrpSpPr>
          <p:nvPr/>
        </p:nvGrpSpPr>
        <p:grpSpPr bwMode="auto">
          <a:xfrm>
            <a:off x="7752292" y="251883"/>
            <a:ext cx="1474258" cy="762000"/>
            <a:chOff x="0" y="-46"/>
            <a:chExt cx="1571822" cy="81284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81554A0-1602-150D-9E66-273427BF97BB}"/>
                </a:ext>
              </a:extLst>
            </p:cNvPr>
            <p:cNvSpPr/>
            <p:nvPr/>
          </p:nvSpPr>
          <p:spPr>
            <a:xfrm>
              <a:off x="0" y="-46"/>
              <a:ext cx="1571822" cy="812846"/>
            </a:xfrm>
            <a:custGeom>
              <a:avLst/>
              <a:gdLst/>
              <a:ahLst/>
              <a:cxnLst/>
              <a:rect l="l" t="t" r="r" b="b"/>
              <a:pathLst>
                <a:path w="1571822" h="812800">
                  <a:moveTo>
                    <a:pt x="785911" y="0"/>
                  </a:moveTo>
                  <a:cubicBezTo>
                    <a:pt x="351864" y="0"/>
                    <a:pt x="0" y="181951"/>
                    <a:pt x="0" y="406400"/>
                  </a:cubicBezTo>
                  <a:cubicBezTo>
                    <a:pt x="0" y="630849"/>
                    <a:pt x="351864" y="812800"/>
                    <a:pt x="785911" y="812800"/>
                  </a:cubicBezTo>
                  <a:cubicBezTo>
                    <a:pt x="1219958" y="812800"/>
                    <a:pt x="1571822" y="630849"/>
                    <a:pt x="1571822" y="406400"/>
                  </a:cubicBezTo>
                  <a:cubicBezTo>
                    <a:pt x="1571822" y="181951"/>
                    <a:pt x="1219958" y="0"/>
                    <a:pt x="785911" y="0"/>
                  </a:cubicBezTo>
                  <a:close/>
                </a:path>
              </a:pathLst>
            </a:custGeom>
            <a:solidFill>
              <a:schemeClr val="accent6"/>
            </a:solidFill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6176" name="TextBox 8">
              <a:extLst>
                <a:ext uri="{FF2B5EF4-FFF2-40B4-BE49-F238E27FC236}">
                  <a16:creationId xmlns:a16="http://schemas.microsoft.com/office/drawing/2014/main" id="{50DEF914-BAB2-6FE8-3CA3-BA6839E11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999" y="-46"/>
              <a:ext cx="1335648" cy="746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3684"/>
                </a:lnSpc>
              </a:pPr>
              <a:r>
                <a:rPr lang="en-US" altLang="en-US" sz="2667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altLang="en-US" sz="2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AADCABC-2603-4D5C-414F-176E30E6852A}"/>
              </a:ext>
            </a:extLst>
          </p:cNvPr>
          <p:cNvGrpSpPr/>
          <p:nvPr/>
        </p:nvGrpSpPr>
        <p:grpSpPr>
          <a:xfrm>
            <a:off x="244265" y="214086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99E07D1-6AA3-1C92-7183-083375E8C2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F21AE9B-DAA1-0B3B-2072-FADE68A3AA6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0CE2CA3E-2885-58B3-0388-01DE5FB91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71" y="799042"/>
            <a:ext cx="4687359" cy="21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67" b="1">
                <a:solidFill>
                  <a:srgbClr val="000000"/>
                </a:solidFill>
                <a:latin typeface="SVN-Gilroy" panose="00000500000000000000" pitchFamily="50" charset="0"/>
              </a:rPr>
              <a:t>What will take place on Friday?</a:t>
            </a:r>
            <a:endParaRPr lang="en-US" altLang="en-US" sz="1667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82CBBDA-42BC-0090-1D8C-85C86D375FA5}"/>
              </a:ext>
            </a:extLst>
          </p:cNvPr>
          <p:cNvGrpSpPr/>
          <p:nvPr/>
        </p:nvGrpSpPr>
        <p:grpSpPr>
          <a:xfrm>
            <a:off x="244184" y="2358813"/>
            <a:ext cx="502920" cy="506307"/>
            <a:chOff x="0" y="0"/>
            <a:chExt cx="812800" cy="812800"/>
          </a:xfrm>
          <a:solidFill>
            <a:srgbClr val="0037F4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6CF464-FBB5-FB45-96C3-053E54DE1F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AFE9929-6701-5650-6056-31067B4A2CAC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8857F138-E91A-B528-9904-ABBB3842CDB8}"/>
              </a:ext>
            </a:extLst>
          </p:cNvPr>
          <p:cNvGrpSpPr/>
          <p:nvPr/>
        </p:nvGrpSpPr>
        <p:grpSpPr>
          <a:xfrm>
            <a:off x="244265" y="4534989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0228612-8FE7-452D-ED39-7F8DAAF970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22317B86-3996-ECB8-1163-1E9AE5DF0EB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CD397E88-85A7-AA86-727B-327BBCA3C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72" y="2928409"/>
            <a:ext cx="4430183" cy="24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733" b="1">
                <a:latin typeface="SVN-Gilroy" panose="00000500000000000000" pitchFamily="50" charset="0"/>
              </a:rPr>
              <a:t>What is the woman concerned about?</a:t>
            </a:r>
            <a:endParaRPr lang="en-US" altLang="en-US" sz="1733" b="1" dirty="0">
              <a:latin typeface="SVN-Gilroy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236AD609-00CA-E4F0-A91E-A483A41D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84" y="5098460"/>
            <a:ext cx="4599517" cy="21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67" b="1">
                <a:solidFill>
                  <a:srgbClr val="000000"/>
                </a:solidFill>
                <a:latin typeface="SVN-Gilroy" panose="00000500000000000000" pitchFamily="50" charset="0"/>
              </a:rPr>
              <a:t>Who will the man contact?</a:t>
            </a:r>
            <a:endParaRPr lang="en-US" altLang="en-US" sz="1667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38937AC-F0EE-EB4C-0B0E-4D4EC934FEB5}"/>
              </a:ext>
            </a:extLst>
          </p:cNvPr>
          <p:cNvSpPr/>
          <p:nvPr/>
        </p:nvSpPr>
        <p:spPr>
          <a:xfrm>
            <a:off x="181953" y="1312492"/>
            <a:ext cx="3055821" cy="3578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556DA754-661D-534B-5AE4-6FED35AB5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62" y="1044576"/>
            <a:ext cx="4059273" cy="10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An office will be painted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A carpet will be replaced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Computers will be upgraded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Work assignments will be distributed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A0AD88B-67AC-D8FA-15F4-90FA8E0A81E3}"/>
              </a:ext>
            </a:extLst>
          </p:cNvPr>
          <p:cNvSpPr/>
          <p:nvPr/>
        </p:nvSpPr>
        <p:spPr>
          <a:xfrm>
            <a:off x="181953" y="3822165"/>
            <a:ext cx="3380644" cy="3578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latin typeface="SVN-Gilroy" panose="00000500000000000000" pitchFamily="50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1D1ABD6-AE0A-EC90-EB6D-885D917EE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022" y="3225800"/>
            <a:ext cx="4146974" cy="11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The availability of a staff member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The size of a meeting space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The accessibility of some file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The deadline for a project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4A45C10-0103-3064-CF1D-7A092DDD95C3}"/>
              </a:ext>
            </a:extLst>
          </p:cNvPr>
          <p:cNvSpPr/>
          <p:nvPr/>
        </p:nvSpPr>
        <p:spPr>
          <a:xfrm>
            <a:off x="181953" y="6236807"/>
            <a:ext cx="3879408" cy="3578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6C86D9AC-6234-B0CF-6825-D255EF629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63" y="5347759"/>
            <a:ext cx="3985182" cy="135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The training coordinator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The security office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The maintenance supervisor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The technical support department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E42E97-D2C0-3A38-C13B-784A01A64C4B}"/>
              </a:ext>
            </a:extLst>
          </p:cNvPr>
          <p:cNvSpPr/>
          <p:nvPr/>
        </p:nvSpPr>
        <p:spPr>
          <a:xfrm>
            <a:off x="5054782" y="1741924"/>
            <a:ext cx="3378958" cy="3525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SVN-Gilroy" panose="00000500000000000000" pitchFamily="50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EA300E4-19A0-6C58-59C9-C90AA442EAF9}"/>
              </a:ext>
            </a:extLst>
          </p:cNvPr>
          <p:cNvSpPr/>
          <p:nvPr/>
        </p:nvSpPr>
        <p:spPr>
          <a:xfrm>
            <a:off x="7787830" y="3431976"/>
            <a:ext cx="3027015" cy="3525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SVN-Gilroy" panose="00000500000000000000" pitchFamily="50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71DF898-4AAC-4E1A-BA27-5B72CA87E30A}"/>
              </a:ext>
            </a:extLst>
          </p:cNvPr>
          <p:cNvSpPr/>
          <p:nvPr/>
        </p:nvSpPr>
        <p:spPr>
          <a:xfrm>
            <a:off x="6795721" y="4685106"/>
            <a:ext cx="4019124" cy="35259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SVN-Gilroy" panose="00000500000000000000" pitchFamily="50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C3F01B92-DD03-9759-B535-E8395E32A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116" y="1312492"/>
            <a:ext cx="664887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2200" b="1">
                <a:latin typeface="SVN-Gilroy" panose="00000500000000000000" pitchFamily="50" charset="0"/>
              </a:rPr>
              <a:t>(M-Au) </a:t>
            </a:r>
            <a:r>
              <a:rPr lang="en-GB" altLang="en-US" sz="2200">
                <a:latin typeface="SVN-Gilroy" panose="00000500000000000000" pitchFamily="50" charset="0"/>
              </a:rPr>
              <a:t>Ms. Patel? This is Eric from facilities. We're ……………….. …….…………. …….……….. on the second floor, and we'd like to replace the carpet in ……………………….. ………………………... .</a:t>
            </a:r>
          </a:p>
          <a:p>
            <a:pPr>
              <a:lnSpc>
                <a:spcPct val="125000"/>
              </a:lnSpc>
            </a:pPr>
            <a:r>
              <a:rPr lang="en-GB" altLang="en-US" sz="2200" b="1">
                <a:latin typeface="SVN-Gilroy" panose="00000500000000000000" pitchFamily="50" charset="0"/>
              </a:rPr>
              <a:t>(W Am) </a:t>
            </a:r>
            <a:r>
              <a:rPr lang="en-GB" altLang="en-US" sz="2200">
                <a:latin typeface="SVN-Gilroy" panose="00000500000000000000" pitchFamily="50" charset="0"/>
              </a:rPr>
              <a:t>That's not a problem. But I need a computer that day so I can …………………….. ……………….. on the server. Will that be possible? </a:t>
            </a:r>
          </a:p>
          <a:p>
            <a:pPr>
              <a:lnSpc>
                <a:spcPct val="125000"/>
              </a:lnSpc>
            </a:pPr>
            <a:r>
              <a:rPr lang="en-GB" altLang="en-US" sz="2200" b="1">
                <a:latin typeface="SVN-Gilroy" panose="00000500000000000000" pitchFamily="50" charset="0"/>
              </a:rPr>
              <a:t>(M Au) </a:t>
            </a:r>
            <a:r>
              <a:rPr lang="en-GB" altLang="en-US" sz="2200">
                <a:latin typeface="SVN-Gilroy" panose="00000500000000000000" pitchFamily="50" charset="0"/>
              </a:rPr>
              <a:t>Well, Room 203 has a computer you could probably use. I’ll get in touch with ……………………….. …………………….. to make sure you'll have access to your files there.</a:t>
            </a:r>
          </a:p>
          <a:p>
            <a:pPr>
              <a:lnSpc>
                <a:spcPct val="125000"/>
              </a:lnSpc>
            </a:pPr>
            <a:endParaRPr lang="en-GB" altLang="en-US" sz="2200">
              <a:latin typeface="SVN-Gilroy" panose="00000500000000000000" pitchFamily="50" charset="0"/>
            </a:endParaRP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3374280B-AF20-FBF5-4F56-870FE8639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585" y="1688939"/>
            <a:ext cx="3330155" cy="51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2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replacing the carpeting</a:t>
            </a:r>
            <a:endParaRPr lang="en-US" altLang="en-US" sz="22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16CBFDBF-829A-B19B-D5EC-34A5533AA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0599" y="2112977"/>
            <a:ext cx="1583267" cy="31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2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your office </a:t>
            </a:r>
            <a:endParaRPr lang="en-US" altLang="en-US" sz="22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CD92BEF5-DCF1-58C8-0615-5CFF7C68F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5631" y="3373384"/>
            <a:ext cx="2648419" cy="31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2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access my files </a:t>
            </a:r>
            <a:endParaRPr lang="en-US" altLang="en-US" sz="22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5876F140-D5B1-A83C-4DB4-F1E4345D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9086" y="4633466"/>
            <a:ext cx="2126504" cy="27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2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technical </a:t>
            </a:r>
            <a:endParaRPr lang="en-US" altLang="en-US" sz="22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5" name="Text Box 54">
            <a:extLst>
              <a:ext uri="{FF2B5EF4-FFF2-40B4-BE49-F238E27FC236}">
                <a16:creationId xmlns:a16="http://schemas.microsoft.com/office/drawing/2014/main" id="{EC32378B-458F-7EB2-44AA-4921EC3E8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368" y="5047623"/>
            <a:ext cx="2308225" cy="30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2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support </a:t>
            </a:r>
            <a:endParaRPr lang="en-US" altLang="en-US" sz="22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9" name="Picture 28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34E3CAC-EA1B-364F-1389-F817D611D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0" y="-353208"/>
            <a:ext cx="1898098" cy="1336015"/>
          </a:xfrm>
          <a:prstGeom prst="rect">
            <a:avLst/>
          </a:prstGeom>
        </p:spPr>
      </p:pic>
      <p:sp>
        <p:nvSpPr>
          <p:cNvPr id="2" name="Text Box 50">
            <a:extLst>
              <a:ext uri="{FF2B5EF4-FFF2-40B4-BE49-F238E27FC236}">
                <a16:creationId xmlns:a16="http://schemas.microsoft.com/office/drawing/2014/main" id="{1F1BDDF0-008E-23E5-7A7E-380B3A550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036" y="2535419"/>
            <a:ext cx="1583267" cy="31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2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on Friday </a:t>
            </a:r>
            <a:endParaRPr lang="en-US" altLang="en-US" sz="22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14" name="Doan 2">
            <a:hlinkClick r:id="" action="ppaction://media"/>
            <a:extLst>
              <a:ext uri="{FF2B5EF4-FFF2-40B4-BE49-F238E27FC236}">
                <a16:creationId xmlns:a16="http://schemas.microsoft.com/office/drawing/2014/main" id="{EC80A071-31B0-C0D4-8889-1755AF744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09169" y="58078"/>
            <a:ext cx="543538" cy="5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40834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" dur="252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" grpId="0" bldLvl="0" animBg="1"/>
      <p:bldP spid="9" grpId="1" animBg="1"/>
      <p:bldP spid="8" grpId="0" bldLvl="0" animBg="1"/>
      <p:bldP spid="8" grpId="1" animBg="1"/>
      <p:bldP spid="13" grpId="0"/>
      <p:bldP spid="13" grpId="1"/>
      <p:bldP spid="27" grpId="0"/>
      <p:bldP spid="27" grpId="1"/>
      <p:bldP spid="28" grpId="0"/>
      <p:bldP spid="28" grpId="1"/>
      <p:bldP spid="18" grpId="0" bldLvl="0" animBg="1"/>
      <p:bldP spid="18" grpId="1" animBg="1"/>
      <p:bldP spid="19" grpId="0"/>
      <p:bldP spid="19" grpId="1"/>
      <p:bldP spid="23" grpId="0" bldLvl="0" animBg="1"/>
      <p:bldP spid="23" grpId="1" animBg="1"/>
      <p:bldP spid="24" grpId="0"/>
      <p:bldP spid="24" grpId="1"/>
      <p:bldP spid="30" grpId="0" bldLvl="0" animBg="1"/>
      <p:bldP spid="30" grpId="1" animBg="1"/>
      <p:bldP spid="31" grpId="0"/>
      <p:bldP spid="31" grpId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7" grpId="0"/>
      <p:bldP spid="47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5" grpId="0"/>
      <p:bldP spid="55" grpId="1"/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>
            <a:extLst>
              <a:ext uri="{FF2B5EF4-FFF2-40B4-BE49-F238E27FC236}">
                <a16:creationId xmlns:a16="http://schemas.microsoft.com/office/drawing/2014/main" id="{9A185E56-0D5B-BB1F-D6EE-3CB29C8CD285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2000" cy="6906683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841F55A-0925-3513-9875-9DDCAB8C8875}"/>
              </a:ext>
            </a:extLst>
          </p:cNvPr>
          <p:cNvSpPr txBox="1"/>
          <p:nvPr/>
        </p:nvSpPr>
        <p:spPr>
          <a:xfrm>
            <a:off x="4064000" y="330200"/>
            <a:ext cx="4022725" cy="72314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609630">
              <a:lnSpc>
                <a:spcPts val="6037"/>
              </a:lnSpc>
              <a:defRPr/>
            </a:pPr>
            <a:r>
              <a:rPr lang="en-US" sz="4314" b="1">
                <a:solidFill>
                  <a:srgbClr val="0037F4"/>
                </a:solidFill>
                <a:latin typeface="SVN-Gilroy Bold" panose="00000800000000000000"/>
              </a:rPr>
              <a:t>VOCABULARY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81AC15-3782-165A-6DEE-F7602C0FC345}"/>
              </a:ext>
            </a:extLst>
          </p:cNvPr>
          <p:cNvSpPr/>
          <p:nvPr/>
        </p:nvSpPr>
        <p:spPr>
          <a:xfrm>
            <a:off x="1350434" y="1397000"/>
            <a:ext cx="9491133" cy="4411133"/>
          </a:xfrm>
          <a:prstGeom prst="round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anchor="ctr"/>
          <a:lstStyle/>
          <a:p>
            <a:pPr algn="ctr"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97" name="Text Box 8">
            <a:extLst>
              <a:ext uri="{FF2B5EF4-FFF2-40B4-BE49-F238E27FC236}">
                <a16:creationId xmlns:a16="http://schemas.microsoft.com/office/drawing/2014/main" id="{ED69317A-3046-D56C-FE9A-5EA61E3AC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1092" y="1765300"/>
            <a:ext cx="8249708" cy="359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carpet /ˈkɑːr.pɪt/: thảm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d</a:t>
            </a: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istribute /ˈd.strɪ.bjuːt/: phân phối, phân phát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availability /əˌveɪ.ləˈbɪl.ə.t̬i/: sự sẵn có, khả năng có sẵn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accessibility /əkˌses.əˈbɪl.ə.t̬i/: khả năng tiếp cận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coordinator /koʊˈɔːr.dən.eɪ.t̬ɚ/: người điều phối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technical support /ˈtek.nɪ.kəl səˈpɔːrt/: hỗ trợ kỹ thuật</a:t>
            </a:r>
            <a:endParaRPr lang="en-US" altLang="en-US" sz="2000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pic>
        <p:nvPicPr>
          <p:cNvPr id="4" name="Picture 3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CDD1A93-8A5C-2CBB-4906-70A285E2B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325318"/>
            <a:ext cx="1953747" cy="13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03901"/>
      </p:ext>
    </p:extLst>
  </p:cSld>
  <p:clrMapOvr>
    <a:masterClrMapping/>
  </p:clrMapOvr>
  <p:transition spd="slow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FECE-CC53-EA44-3B74-002DA2AA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44">
            <a:extLst>
              <a:ext uri="{FF2B5EF4-FFF2-40B4-BE49-F238E27FC236}">
                <a16:creationId xmlns:a16="http://schemas.microsoft.com/office/drawing/2014/main" id="{2B3636BD-979A-653F-98EE-55D14D450E88}"/>
              </a:ext>
            </a:extLst>
          </p:cNvPr>
          <p:cNvSpPr/>
          <p:nvPr/>
        </p:nvSpPr>
        <p:spPr>
          <a:xfrm>
            <a:off x="4839104" y="5607584"/>
            <a:ext cx="2085677" cy="3481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8" name="Rounded Rectangle 43">
            <a:extLst>
              <a:ext uri="{FF2B5EF4-FFF2-40B4-BE49-F238E27FC236}">
                <a16:creationId xmlns:a16="http://schemas.microsoft.com/office/drawing/2014/main" id="{72220F5C-318E-252D-6CF6-8C7E38302B9B}"/>
              </a:ext>
            </a:extLst>
          </p:cNvPr>
          <p:cNvSpPr/>
          <p:nvPr/>
        </p:nvSpPr>
        <p:spPr>
          <a:xfrm>
            <a:off x="7792398" y="4052346"/>
            <a:ext cx="3098209" cy="35035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1CB6C26-7286-7D2B-D058-BE8D5F27D0CE}"/>
              </a:ext>
            </a:extLst>
          </p:cNvPr>
          <p:cNvSpPr txBox="1"/>
          <p:nvPr/>
        </p:nvSpPr>
        <p:spPr>
          <a:xfrm>
            <a:off x="4633944" y="663526"/>
            <a:ext cx="7401846" cy="5931161"/>
          </a:xfrm>
          <a:prstGeom prst="rect">
            <a:avLst/>
          </a:prstGeom>
          <a:noFill/>
          <a:ln>
            <a:solidFill>
              <a:srgbClr val="0037F4"/>
            </a:solidFill>
          </a:ln>
        </p:spPr>
        <p:txBody>
          <a:bodyPr lIns="33867" tIns="33867" rIns="33867" bIns="33867" anchor="ctr"/>
          <a:lstStyle/>
          <a:p>
            <a:pPr algn="ctr">
              <a:lnSpc>
                <a:spcPts val="1737"/>
              </a:lnSpc>
              <a:defRPr/>
            </a:pPr>
            <a:endParaRPr sz="1200">
              <a:latin typeface="SVN-Gilroy" panose="00000500000000000000" pitchFamily="50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0A42542-32CF-2131-08FD-52CEFE41D102}"/>
              </a:ext>
            </a:extLst>
          </p:cNvPr>
          <p:cNvGrpSpPr>
            <a:grpSpLocks/>
          </p:cNvGrpSpPr>
          <p:nvPr/>
        </p:nvGrpSpPr>
        <p:grpSpPr bwMode="auto">
          <a:xfrm>
            <a:off x="7752292" y="251883"/>
            <a:ext cx="1474258" cy="762000"/>
            <a:chOff x="0" y="-46"/>
            <a:chExt cx="1571822" cy="81284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C3E201-B22E-CBD8-8E23-DCBC2FCECA7C}"/>
                </a:ext>
              </a:extLst>
            </p:cNvPr>
            <p:cNvSpPr/>
            <p:nvPr/>
          </p:nvSpPr>
          <p:spPr>
            <a:xfrm>
              <a:off x="0" y="-46"/>
              <a:ext cx="1571822" cy="812846"/>
            </a:xfrm>
            <a:custGeom>
              <a:avLst/>
              <a:gdLst/>
              <a:ahLst/>
              <a:cxnLst/>
              <a:rect l="l" t="t" r="r" b="b"/>
              <a:pathLst>
                <a:path w="1571822" h="812800">
                  <a:moveTo>
                    <a:pt x="785911" y="0"/>
                  </a:moveTo>
                  <a:cubicBezTo>
                    <a:pt x="351864" y="0"/>
                    <a:pt x="0" y="181951"/>
                    <a:pt x="0" y="406400"/>
                  </a:cubicBezTo>
                  <a:cubicBezTo>
                    <a:pt x="0" y="630849"/>
                    <a:pt x="351864" y="812800"/>
                    <a:pt x="785911" y="812800"/>
                  </a:cubicBezTo>
                  <a:cubicBezTo>
                    <a:pt x="1219958" y="812800"/>
                    <a:pt x="1571822" y="630849"/>
                    <a:pt x="1571822" y="406400"/>
                  </a:cubicBezTo>
                  <a:cubicBezTo>
                    <a:pt x="1571822" y="181951"/>
                    <a:pt x="1219958" y="0"/>
                    <a:pt x="785911" y="0"/>
                  </a:cubicBezTo>
                  <a:close/>
                </a:path>
              </a:pathLst>
            </a:custGeom>
            <a:solidFill>
              <a:schemeClr val="accent6"/>
            </a:solidFill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6176" name="TextBox 8">
              <a:extLst>
                <a:ext uri="{FF2B5EF4-FFF2-40B4-BE49-F238E27FC236}">
                  <a16:creationId xmlns:a16="http://schemas.microsoft.com/office/drawing/2014/main" id="{9977516D-D795-C3E5-441C-61BE1560A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999" y="-46"/>
              <a:ext cx="1335648" cy="746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3684"/>
                </a:lnSpc>
              </a:pPr>
              <a:r>
                <a:rPr lang="en-US" altLang="en-US" sz="2667" b="1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altLang="en-US" sz="2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2B29A9B-0362-F983-087B-17AD77AAE0DA}"/>
              </a:ext>
            </a:extLst>
          </p:cNvPr>
          <p:cNvGrpSpPr/>
          <p:nvPr/>
        </p:nvGrpSpPr>
        <p:grpSpPr>
          <a:xfrm>
            <a:off x="161140" y="214086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1F25F6D-86F4-B86A-F9E2-826C9FAE34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CD051E0-BA0F-A833-5E87-4136D8F9EDB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C68863A-9234-5DB8-D474-30249DA7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46" y="799042"/>
            <a:ext cx="4687359" cy="21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67" b="1">
                <a:solidFill>
                  <a:srgbClr val="000000"/>
                </a:solidFill>
                <a:latin typeface="SVN-Gilroy" panose="00000500000000000000" pitchFamily="50" charset="0"/>
              </a:rPr>
              <a:t>Why is the woman calling?</a:t>
            </a:r>
            <a:endParaRPr lang="en-US" altLang="en-US" sz="1667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8847A5A-B7EB-0DB5-813F-839D5E8E872B}"/>
              </a:ext>
            </a:extLst>
          </p:cNvPr>
          <p:cNvGrpSpPr/>
          <p:nvPr/>
        </p:nvGrpSpPr>
        <p:grpSpPr>
          <a:xfrm>
            <a:off x="161059" y="2358813"/>
            <a:ext cx="502920" cy="506307"/>
            <a:chOff x="0" y="0"/>
            <a:chExt cx="812800" cy="812800"/>
          </a:xfrm>
          <a:solidFill>
            <a:srgbClr val="0037F4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7EFCB04-F1D0-22FE-2E0D-B3976EB319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060094C-4642-A3EB-5AD7-3FB6C2BF081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70B13A28-62EE-7112-93CA-E3E51B88F788}"/>
              </a:ext>
            </a:extLst>
          </p:cNvPr>
          <p:cNvGrpSpPr/>
          <p:nvPr/>
        </p:nvGrpSpPr>
        <p:grpSpPr>
          <a:xfrm>
            <a:off x="161140" y="4534989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9EE4D1F-9BD4-C92E-19C3-6AC018AD10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0E975522-5489-D707-99EF-B32927F9AE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9464B3B1-B245-E320-A8E5-4F83D123A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47" y="2928409"/>
            <a:ext cx="4430183" cy="24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733" b="1">
                <a:latin typeface="SVN-Gilroy" panose="00000500000000000000" pitchFamily="50" charset="0"/>
              </a:rPr>
              <a:t>What will the woman provide?</a:t>
            </a:r>
            <a:endParaRPr lang="en-US" altLang="en-US" sz="1733" b="1" dirty="0">
              <a:latin typeface="SVN-Gilroy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D13D7F92-E01F-F7C1-E4C6-39FB9912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59" y="5098460"/>
            <a:ext cx="459951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67" b="1">
                <a:solidFill>
                  <a:srgbClr val="000000"/>
                </a:solidFill>
                <a:latin typeface="SVN-Gilroy" panose="00000500000000000000" pitchFamily="50" charset="0"/>
              </a:rPr>
              <a:t>How much advance notice does the man require?</a:t>
            </a:r>
            <a:endParaRPr lang="en-US" altLang="en-US" sz="1667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8307696-6217-70EE-BD7E-F11C2ADF0D9D}"/>
              </a:ext>
            </a:extLst>
          </p:cNvPr>
          <p:cNvSpPr/>
          <p:nvPr/>
        </p:nvSpPr>
        <p:spPr>
          <a:xfrm>
            <a:off x="98827" y="1920366"/>
            <a:ext cx="4257043" cy="35664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E07AF858-5C9A-F8CF-7BB4-250521366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37" y="1044576"/>
            <a:ext cx="4368382" cy="10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To discuss a seating plan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To arrange catering services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To invite the man to speak at a banquet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To inquire about flower arrangements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AD721D4-4AA0-06B6-28A9-953B6CBFD70D}"/>
              </a:ext>
            </a:extLst>
          </p:cNvPr>
          <p:cNvSpPr/>
          <p:nvPr/>
        </p:nvSpPr>
        <p:spPr>
          <a:xfrm>
            <a:off x="98828" y="4102915"/>
            <a:ext cx="1928276" cy="35664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latin typeface="SVN-Gilroy" panose="00000500000000000000" pitchFamily="50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34EB3A-31C8-5F91-1B0A-C705E6022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97" y="3225800"/>
            <a:ext cx="4146974" cy="11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An event schedule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Delivery instructions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Menu options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A photograph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000E53-A83E-F482-5B9E-7EEF9E2B4E4D}"/>
              </a:ext>
            </a:extLst>
          </p:cNvPr>
          <p:cNvSpPr/>
          <p:nvPr/>
        </p:nvSpPr>
        <p:spPr>
          <a:xfrm>
            <a:off x="98828" y="6115586"/>
            <a:ext cx="1534763" cy="35664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EF7306B7-6E25-C7AE-2FE6-99D13B03F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38" y="5549634"/>
            <a:ext cx="3985182" cy="135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Two days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One week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Two weeks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One month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63D8E61-CE8B-BF35-9CDA-E1CA6A80B79F}"/>
              </a:ext>
            </a:extLst>
          </p:cNvPr>
          <p:cNvSpPr/>
          <p:nvPr/>
        </p:nvSpPr>
        <p:spPr>
          <a:xfrm>
            <a:off x="6528921" y="1392084"/>
            <a:ext cx="5111699" cy="35035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C210125-83E7-49BF-FEB8-07A5DAB44A42}"/>
              </a:ext>
            </a:extLst>
          </p:cNvPr>
          <p:cNvSpPr/>
          <p:nvPr/>
        </p:nvSpPr>
        <p:spPr>
          <a:xfrm>
            <a:off x="5859185" y="3665773"/>
            <a:ext cx="2246135" cy="35035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8228ED4-5855-351A-1E78-805C361DD50D}"/>
              </a:ext>
            </a:extLst>
          </p:cNvPr>
          <p:cNvSpPr/>
          <p:nvPr/>
        </p:nvSpPr>
        <p:spPr>
          <a:xfrm>
            <a:off x="5762971" y="5198966"/>
            <a:ext cx="5261200" cy="3481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E82D202C-8A32-C650-9261-5B0D8314B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729" y="1392084"/>
            <a:ext cx="6807235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(W-Am) </a:t>
            </a:r>
            <a:r>
              <a:rPr lang="en-GB" altLang="en-US" sz="2000">
                <a:latin typeface="SVN-Gilroy" panose="00000500000000000000" pitchFamily="50" charset="0"/>
              </a:rPr>
              <a:t>Hello, l'm planning to …………..….. …..……….... …………………. for an awards banquet next month. A colleague recommended your shop. 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(M-Cn) </a:t>
            </a:r>
            <a:r>
              <a:rPr lang="en-GB" altLang="en-US" sz="2000">
                <a:latin typeface="SVN-Gilroy" panose="00000500000000000000" pitchFamily="50" charset="0"/>
              </a:rPr>
              <a:t>Yes, we specialize in centerpieces for corporate events. Do you know ……………………. ………………….. flowers you're looking for? 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(W-Am) </a:t>
            </a:r>
            <a:r>
              <a:rPr lang="en-GB" altLang="en-US" sz="2000">
                <a:latin typeface="SVN-Gilroy" panose="00000500000000000000" pitchFamily="50" charset="0"/>
              </a:rPr>
              <a:t>I have …………….. ………….. of one of the arrangements from last year's banquet that I ……………………….. ………………………. . If you could make something similar, that'd be great. ………….. …………….. in advance should I place the order? 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(M-Cn) </a:t>
            </a:r>
            <a:r>
              <a:rPr lang="en-GB" altLang="en-US" sz="2000">
                <a:latin typeface="SVN-Gilroy" panose="00000500000000000000" pitchFamily="50" charset="0"/>
              </a:rPr>
              <a:t>You'll have to submit your order ……………. ……….….. before the event. That way we can be sure that we have the flowers you request in stock. </a:t>
            </a: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90574582-A57B-3D21-7D9D-7C7F1151A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3652" y="1346723"/>
            <a:ext cx="3677203" cy="51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order flower arrangements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86F1F597-B0A0-C870-4401-453B7B9E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787" y="2876592"/>
            <a:ext cx="2096208" cy="30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what type of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B93E1CC9-A67D-F93E-0E24-291C05A69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3550" y="3628232"/>
            <a:ext cx="1877483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a picture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8E2D23C3-D371-C9BB-7416-64FC39842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5178" y="4017448"/>
            <a:ext cx="2126504" cy="27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can email to you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5" name="Text Box 54">
            <a:extLst>
              <a:ext uri="{FF2B5EF4-FFF2-40B4-BE49-F238E27FC236}">
                <a16:creationId xmlns:a16="http://schemas.microsoft.com/office/drawing/2014/main" id="{23098F1E-9F27-6987-B78F-64F54F266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915" y="4782882"/>
            <a:ext cx="1154113" cy="35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How far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9" name="Picture 28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A520B94-88C3-3F4E-B4F9-E47D19AA8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0" y="-353208"/>
            <a:ext cx="1898098" cy="1336015"/>
          </a:xfrm>
          <a:prstGeom prst="rect">
            <a:avLst/>
          </a:prstGeom>
        </p:spPr>
      </p:pic>
      <p:sp>
        <p:nvSpPr>
          <p:cNvPr id="2" name="Text Box 54">
            <a:extLst>
              <a:ext uri="{FF2B5EF4-FFF2-40B4-BE49-F238E27FC236}">
                <a16:creationId xmlns:a16="http://schemas.microsoft.com/office/drawing/2014/main" id="{60C5A129-6411-47E9-C886-50AD8B513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5429" y="5162081"/>
            <a:ext cx="1560794" cy="35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two weeks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14" name="Doan 3">
            <a:hlinkClick r:id="" action="ppaction://media"/>
            <a:extLst>
              <a:ext uri="{FF2B5EF4-FFF2-40B4-BE49-F238E27FC236}">
                <a16:creationId xmlns:a16="http://schemas.microsoft.com/office/drawing/2014/main" id="{AA0134F9-2FE9-0E15-6B17-322FC955A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1064" y="51883"/>
            <a:ext cx="611643" cy="61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7250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5" dur="338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" grpId="0" bldLvl="0" animBg="1"/>
      <p:bldP spid="9" grpId="1" animBg="1"/>
      <p:bldP spid="8" grpId="0" bldLvl="0" animBg="1"/>
      <p:bldP spid="8" grpId="1" animBg="1"/>
      <p:bldP spid="13" grpId="0"/>
      <p:bldP spid="13" grpId="1"/>
      <p:bldP spid="27" grpId="0"/>
      <p:bldP spid="27" grpId="1"/>
      <p:bldP spid="28" grpId="0"/>
      <p:bldP spid="28" grpId="1"/>
      <p:bldP spid="18" grpId="0" bldLvl="0" animBg="1"/>
      <p:bldP spid="18" grpId="1" animBg="1"/>
      <p:bldP spid="19" grpId="0"/>
      <p:bldP spid="19" grpId="1"/>
      <p:bldP spid="23" grpId="0" bldLvl="0" animBg="1"/>
      <p:bldP spid="23" grpId="1" animBg="1"/>
      <p:bldP spid="24" grpId="0"/>
      <p:bldP spid="24" grpId="1"/>
      <p:bldP spid="30" grpId="0" bldLvl="0" animBg="1"/>
      <p:bldP spid="30" grpId="1" animBg="1"/>
      <p:bldP spid="31" grpId="0"/>
      <p:bldP spid="31" grpId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7" grpId="0"/>
      <p:bldP spid="47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5" grpId="0"/>
      <p:bldP spid="55" grpId="1"/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6826" y="-434770"/>
            <a:ext cx="2496410" cy="24964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6859" y="4991406"/>
            <a:ext cx="1567236" cy="1567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9672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1934293" y="1154857"/>
            <a:ext cx="8319980" cy="76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8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2343761" y="2484048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6666" b="1">
                <a:solidFill>
                  <a:schemeClr val="bg1"/>
                </a:solidFill>
                <a:latin typeface="SVN-Gilroy XBold" pitchFamily="2" charset="77"/>
              </a:rPr>
              <a:t>LESSON 7</a:t>
            </a:r>
            <a:endParaRPr lang="en-US" sz="6666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3512523" y="941002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7"/>
              </a:lnSpc>
              <a:spcBef>
                <a:spcPct val="0"/>
              </a:spcBef>
            </a:pPr>
            <a:r>
              <a:rPr lang="en-US" sz="1400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3220822" y="3942711"/>
            <a:ext cx="579738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SVN-Gilroy SemiBold" pitchFamily="2" charset="77"/>
              </a:rPr>
              <a:t>MIDDLE TEST + PART 3</a:t>
            </a:r>
            <a:endParaRPr lang="en-US" sz="32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2896842" y="3529184"/>
            <a:ext cx="6445340" cy="131949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3877" y="5147538"/>
            <a:ext cx="642289" cy="642289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96" y="2516394"/>
            <a:ext cx="680966" cy="680966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>
            <a:extLst>
              <a:ext uri="{FF2B5EF4-FFF2-40B4-BE49-F238E27FC236}">
                <a16:creationId xmlns:a16="http://schemas.microsoft.com/office/drawing/2014/main" id="{9A185E56-0D5B-BB1F-D6EE-3CB29C8CD285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2000" cy="6906683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841F55A-0925-3513-9875-9DDCAB8C8875}"/>
              </a:ext>
            </a:extLst>
          </p:cNvPr>
          <p:cNvSpPr txBox="1"/>
          <p:nvPr/>
        </p:nvSpPr>
        <p:spPr>
          <a:xfrm>
            <a:off x="4064000" y="330200"/>
            <a:ext cx="4022725" cy="72314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609630">
              <a:lnSpc>
                <a:spcPts val="6037"/>
              </a:lnSpc>
              <a:defRPr/>
            </a:pPr>
            <a:r>
              <a:rPr lang="en-US" sz="4314" b="1">
                <a:solidFill>
                  <a:srgbClr val="0037F4"/>
                </a:solidFill>
                <a:latin typeface="SVN-Gilroy Bold" panose="00000800000000000000"/>
              </a:rPr>
              <a:t>VOCABULARY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81AC15-3782-165A-6DEE-F7602C0FC345}"/>
              </a:ext>
            </a:extLst>
          </p:cNvPr>
          <p:cNvSpPr/>
          <p:nvPr/>
        </p:nvSpPr>
        <p:spPr>
          <a:xfrm>
            <a:off x="1350434" y="1397000"/>
            <a:ext cx="9491133" cy="4411133"/>
          </a:xfrm>
          <a:prstGeom prst="round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anchor="ctr"/>
          <a:lstStyle/>
          <a:p>
            <a:pPr algn="ctr"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97" name="Text Box 8">
            <a:extLst>
              <a:ext uri="{FF2B5EF4-FFF2-40B4-BE49-F238E27FC236}">
                <a16:creationId xmlns:a16="http://schemas.microsoft.com/office/drawing/2014/main" id="{ED69317A-3046-D56C-FE9A-5EA61E3AC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08" y="1629304"/>
            <a:ext cx="8249708" cy="359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seating plan /ˈsiː.tɪŋ plæn/: sơ đồ chỗ ngồi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catering services /ˈkeɪ.t̬ɚɪŋ ˈsɝː.vɪsɪz/: dịch vụ ăn uống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banquet /ˈbæŋ.kwɪt/: bữa tiệc lớn, tiệc chiêu đãi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flower arrangements /ˈflaʊ.ɚ əˈreɪndʒ.mənts/: sắp xếp hoa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centerpieces /ˈsen.t̬ɚˌpiːsɪz/: vật trang trí giữa bàn tiệc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corporate /ˈkɔːr.pɚ.ət/: doanh nghiệp, công ty</a:t>
            </a:r>
            <a:endParaRPr lang="en-US" altLang="en-US" sz="2000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pic>
        <p:nvPicPr>
          <p:cNvPr id="4" name="Picture 3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CDD1A93-8A5C-2CBB-4906-70A285E2B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325318"/>
            <a:ext cx="1953747" cy="13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09696"/>
      </p:ext>
    </p:extLst>
  </p:cSld>
  <p:clrMapOvr>
    <a:masterClrMapping/>
  </p:clrMapOvr>
  <p:transition spd="slow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7343-35BA-A4B6-8DEE-1FDE8158B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42">
            <a:extLst>
              <a:ext uri="{FF2B5EF4-FFF2-40B4-BE49-F238E27FC236}">
                <a16:creationId xmlns:a16="http://schemas.microsoft.com/office/drawing/2014/main" id="{44321E65-5142-B6DC-DE19-A1B3DD872E49}"/>
              </a:ext>
            </a:extLst>
          </p:cNvPr>
          <p:cNvSpPr/>
          <p:nvPr/>
        </p:nvSpPr>
        <p:spPr>
          <a:xfrm>
            <a:off x="4825709" y="2108314"/>
            <a:ext cx="6208736" cy="35382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SVN-Gilroy" panose="00000500000000000000" pitchFamily="50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5CEF6D-806A-3F46-92FD-3BD38CC6949E}"/>
              </a:ext>
            </a:extLst>
          </p:cNvPr>
          <p:cNvSpPr txBox="1"/>
          <p:nvPr/>
        </p:nvSpPr>
        <p:spPr>
          <a:xfrm>
            <a:off x="4633944" y="663526"/>
            <a:ext cx="7401846" cy="5931161"/>
          </a:xfrm>
          <a:prstGeom prst="rect">
            <a:avLst/>
          </a:prstGeom>
          <a:noFill/>
          <a:ln>
            <a:solidFill>
              <a:srgbClr val="0037F4"/>
            </a:solidFill>
          </a:ln>
        </p:spPr>
        <p:txBody>
          <a:bodyPr lIns="33867" tIns="33867" rIns="33867" bIns="33867" anchor="ctr"/>
          <a:lstStyle/>
          <a:p>
            <a:pPr algn="ctr">
              <a:lnSpc>
                <a:spcPts val="1737"/>
              </a:lnSpc>
              <a:defRPr/>
            </a:pPr>
            <a:endParaRPr sz="1200">
              <a:latin typeface="SVN-Gilroy" panose="00000500000000000000" pitchFamily="50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4CCE167-D7BA-DBD5-EAFD-420D8EC5778B}"/>
              </a:ext>
            </a:extLst>
          </p:cNvPr>
          <p:cNvGrpSpPr>
            <a:grpSpLocks/>
          </p:cNvGrpSpPr>
          <p:nvPr/>
        </p:nvGrpSpPr>
        <p:grpSpPr bwMode="auto">
          <a:xfrm>
            <a:off x="7752292" y="251883"/>
            <a:ext cx="1474258" cy="762000"/>
            <a:chOff x="0" y="-46"/>
            <a:chExt cx="1571822" cy="81284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09108B-F935-345A-3952-EAF4381F053C}"/>
                </a:ext>
              </a:extLst>
            </p:cNvPr>
            <p:cNvSpPr/>
            <p:nvPr/>
          </p:nvSpPr>
          <p:spPr>
            <a:xfrm>
              <a:off x="0" y="-46"/>
              <a:ext cx="1571822" cy="812846"/>
            </a:xfrm>
            <a:custGeom>
              <a:avLst/>
              <a:gdLst/>
              <a:ahLst/>
              <a:cxnLst/>
              <a:rect l="l" t="t" r="r" b="b"/>
              <a:pathLst>
                <a:path w="1571822" h="812800">
                  <a:moveTo>
                    <a:pt x="785911" y="0"/>
                  </a:moveTo>
                  <a:cubicBezTo>
                    <a:pt x="351864" y="0"/>
                    <a:pt x="0" y="181951"/>
                    <a:pt x="0" y="406400"/>
                  </a:cubicBezTo>
                  <a:cubicBezTo>
                    <a:pt x="0" y="630849"/>
                    <a:pt x="351864" y="812800"/>
                    <a:pt x="785911" y="812800"/>
                  </a:cubicBezTo>
                  <a:cubicBezTo>
                    <a:pt x="1219958" y="812800"/>
                    <a:pt x="1571822" y="630849"/>
                    <a:pt x="1571822" y="406400"/>
                  </a:cubicBezTo>
                  <a:cubicBezTo>
                    <a:pt x="1571822" y="181951"/>
                    <a:pt x="1219958" y="0"/>
                    <a:pt x="785911" y="0"/>
                  </a:cubicBezTo>
                  <a:close/>
                </a:path>
              </a:pathLst>
            </a:custGeom>
            <a:solidFill>
              <a:schemeClr val="accent6"/>
            </a:solidFill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6176" name="TextBox 8">
              <a:extLst>
                <a:ext uri="{FF2B5EF4-FFF2-40B4-BE49-F238E27FC236}">
                  <a16:creationId xmlns:a16="http://schemas.microsoft.com/office/drawing/2014/main" id="{6CBDBA1B-1E9E-8AD9-B812-4C7621F102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999" y="-46"/>
              <a:ext cx="1335648" cy="746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3684"/>
                </a:lnSpc>
              </a:pPr>
              <a:r>
                <a:rPr lang="en-US" altLang="en-US" sz="2667" b="1">
                  <a:solidFill>
                    <a:srgbClr val="FFFFFF"/>
                  </a:solidFill>
                  <a:latin typeface="SVN-Gilroy" panose="00000500000000000000" pitchFamily="50" charset="0"/>
                </a:rPr>
                <a:t>4</a:t>
              </a:r>
              <a:endParaRPr lang="en-US" altLang="en-US" sz="2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2EA2CF4-1117-F900-0BA8-8960969073B7}"/>
              </a:ext>
            </a:extLst>
          </p:cNvPr>
          <p:cNvGrpSpPr/>
          <p:nvPr/>
        </p:nvGrpSpPr>
        <p:grpSpPr>
          <a:xfrm>
            <a:off x="161140" y="214086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EC3C037-F5E6-5665-BDED-7FB5E30ABA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52DC23-8F17-35D3-3A1C-C30BCC4BB49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023D0FFC-2CA7-49B0-A3E5-E966C4B41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47" y="799043"/>
            <a:ext cx="429394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67" b="1">
                <a:solidFill>
                  <a:srgbClr val="000000"/>
                </a:solidFill>
                <a:latin typeface="SVN-Gilroy" panose="00000500000000000000" pitchFamily="50" charset="0"/>
              </a:rPr>
              <a:t>According to the woman, what will happen this summer?</a:t>
            </a:r>
            <a:endParaRPr lang="en-US" altLang="en-US" sz="1667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F433BB9-C21F-8128-A648-90EA5887B9A0}"/>
              </a:ext>
            </a:extLst>
          </p:cNvPr>
          <p:cNvGrpSpPr/>
          <p:nvPr/>
        </p:nvGrpSpPr>
        <p:grpSpPr>
          <a:xfrm>
            <a:off x="161059" y="2572566"/>
            <a:ext cx="502920" cy="506307"/>
            <a:chOff x="0" y="0"/>
            <a:chExt cx="812800" cy="812800"/>
          </a:xfrm>
          <a:solidFill>
            <a:srgbClr val="0037F4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E8CDF88-451B-4577-2361-4BEC83D42E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68167DF-AC3B-B95E-4505-E33A40DC079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9AF5805B-F6E0-D621-845E-80F56086CC1F}"/>
              </a:ext>
            </a:extLst>
          </p:cNvPr>
          <p:cNvGrpSpPr/>
          <p:nvPr/>
        </p:nvGrpSpPr>
        <p:grpSpPr>
          <a:xfrm>
            <a:off x="161140" y="4748742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F19AD7F-A488-1213-3647-67A40818FBF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028EB102-FAE6-2C42-52C5-6855C6D3728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97A2D2D2-2731-88E1-6EF5-D5E3CFC67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47" y="3142162"/>
            <a:ext cx="4430183" cy="24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733" b="1">
                <a:latin typeface="SVN-Gilroy" panose="00000500000000000000" pitchFamily="50" charset="0"/>
              </a:rPr>
              <a:t>What is Steven Okada known for?</a:t>
            </a:r>
            <a:endParaRPr lang="en-US" altLang="en-US" sz="1733" b="1" dirty="0">
              <a:latin typeface="SVN-Gilroy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D6E263F-0D56-DBF4-0DD4-61B57ACB0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59" y="5312213"/>
            <a:ext cx="4599517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67" b="1">
                <a:solidFill>
                  <a:srgbClr val="000000"/>
                </a:solidFill>
                <a:latin typeface="SVN-Gilroy" panose="00000500000000000000" pitchFamily="50" charset="0"/>
              </a:rPr>
              <a:t>What does the woman recommend?</a:t>
            </a:r>
            <a:endParaRPr lang="en-US" altLang="en-US" sz="1667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C5C8A1-CB5E-525A-86F4-7CE9222F2206}"/>
              </a:ext>
            </a:extLst>
          </p:cNvPr>
          <p:cNvSpPr/>
          <p:nvPr/>
        </p:nvSpPr>
        <p:spPr>
          <a:xfrm>
            <a:off x="98827" y="1221077"/>
            <a:ext cx="3676017" cy="3578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5B66A114-CA0B-153A-4D6F-0F133CD1B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37" y="1258329"/>
            <a:ext cx="4368382" cy="10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A cooking course will be offered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A line of cookware will be launched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A café will open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A documentary will be filmed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86268D-B306-0DE9-1275-55CDF4605664}"/>
              </a:ext>
            </a:extLst>
          </p:cNvPr>
          <p:cNvSpPr/>
          <p:nvPr/>
        </p:nvSpPr>
        <p:spPr>
          <a:xfrm>
            <a:off x="98827" y="4311647"/>
            <a:ext cx="3018946" cy="35787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latin typeface="SVN-Gilroy" panose="00000500000000000000" pitchFamily="50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6AD8138-1DC0-C06E-0004-01E71D43E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97" y="3439553"/>
            <a:ext cx="4146974" cy="11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Owning a chain of stores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Writing a magazine column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Founding a cooking school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Hosting a television show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48095D3-92F5-80A6-7D23-91905AA86F1A}"/>
              </a:ext>
            </a:extLst>
          </p:cNvPr>
          <p:cNvSpPr/>
          <p:nvPr/>
        </p:nvSpPr>
        <p:spPr>
          <a:xfrm>
            <a:off x="98828" y="5817640"/>
            <a:ext cx="2104545" cy="35526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36505C5F-0C6E-2DC9-F146-19D1DAAF3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38" y="5549634"/>
            <a:ext cx="3985182" cy="135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A. Requesting an interview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B. Registering soon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C. Subscribing to a newsletter</a:t>
            </a:r>
          </a:p>
          <a:p>
            <a:pPr>
              <a:lnSpc>
                <a:spcPct val="115000"/>
              </a:lnSpc>
            </a:pPr>
            <a:r>
              <a:rPr lang="en-GB" altLang="en-US" sz="1733">
                <a:solidFill>
                  <a:srgbClr val="000000"/>
                </a:solidFill>
                <a:latin typeface="SVN-Gilroy" panose="00000500000000000000" pitchFamily="50" charset="0"/>
              </a:rPr>
              <a:t>D. Asking about cancellations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B9F736E-FD10-738F-EF44-037A5221CE83}"/>
              </a:ext>
            </a:extLst>
          </p:cNvPr>
          <p:cNvSpPr/>
          <p:nvPr/>
        </p:nvSpPr>
        <p:spPr>
          <a:xfrm>
            <a:off x="6688997" y="1676788"/>
            <a:ext cx="4797512" cy="35382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SVN-Gilroy" panose="00000500000000000000" pitchFamily="50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6A73E73-F3DD-0B0C-1E40-0272F6FF5AEB}"/>
              </a:ext>
            </a:extLst>
          </p:cNvPr>
          <p:cNvSpPr/>
          <p:nvPr/>
        </p:nvSpPr>
        <p:spPr>
          <a:xfrm>
            <a:off x="4850395" y="3359254"/>
            <a:ext cx="2536724" cy="35382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SVN-Gilroy" panose="00000500000000000000" pitchFamily="50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BBCD78B-8DA5-EE47-359A-299621E404E7}"/>
              </a:ext>
            </a:extLst>
          </p:cNvPr>
          <p:cNvSpPr/>
          <p:nvPr/>
        </p:nvSpPr>
        <p:spPr>
          <a:xfrm>
            <a:off x="5853822" y="4619643"/>
            <a:ext cx="2865312" cy="35382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>
              <a:latin typeface="SVN-Gilroy" panose="00000500000000000000" pitchFamily="50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08750C4B-3B46-1427-EAD9-91D4E6B03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8834" y="1258329"/>
            <a:ext cx="6833652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2200" b="1">
                <a:latin typeface="SVN-Gilroy" panose="00000500000000000000" pitchFamily="50" charset="0"/>
              </a:rPr>
              <a:t>(W-Br) </a:t>
            </a:r>
            <a:r>
              <a:rPr lang="en-GB" altLang="en-US" sz="2200">
                <a:latin typeface="SVN-Gilroy" panose="00000500000000000000" pitchFamily="50" charset="0"/>
              </a:rPr>
              <a:t>Daniel, I know how much you love to cook, Did you hear that the …………….. …………….. the Spontaneous Gourmet show on TV will be …………………….. …………………….. at the culinary institute this summer? </a:t>
            </a:r>
          </a:p>
          <a:p>
            <a:pPr>
              <a:lnSpc>
                <a:spcPct val="125000"/>
              </a:lnSpc>
            </a:pPr>
            <a:r>
              <a:rPr lang="en-GB" altLang="en-US" sz="2200" b="1">
                <a:latin typeface="SVN-Gilroy" panose="00000500000000000000" pitchFamily="50" charset="0"/>
              </a:rPr>
              <a:t>(M-Au) </a:t>
            </a:r>
            <a:r>
              <a:rPr lang="en-GB" altLang="en-US" sz="2200">
                <a:latin typeface="SVN-Gilroy" panose="00000500000000000000" pitchFamily="50" charset="0"/>
              </a:rPr>
              <a:t>Really? Steven Okada? I've been a ……………………….. …………… for years! I learned how to make some of my favorite dishes from watching him cook. </a:t>
            </a:r>
          </a:p>
          <a:p>
            <a:pPr>
              <a:lnSpc>
                <a:spcPct val="125000"/>
              </a:lnSpc>
            </a:pPr>
            <a:r>
              <a:rPr lang="en-GB" altLang="en-US" sz="2200" b="1">
                <a:latin typeface="SVN-Gilroy" panose="00000500000000000000" pitchFamily="50" charset="0"/>
              </a:rPr>
              <a:t>(W-Br) </a:t>
            </a:r>
            <a:r>
              <a:rPr lang="en-GB" altLang="en-US" sz="2200">
                <a:latin typeface="SVN-Gilroy" panose="00000500000000000000" pitchFamily="50" charset="0"/>
              </a:rPr>
              <a:t>Well, if you're interested in the class, you should ………… ………….. ……………… ……….. - there are only a few spots available to the general public.</a:t>
            </a:r>
          </a:p>
          <a:p>
            <a:pPr>
              <a:lnSpc>
                <a:spcPct val="125000"/>
              </a:lnSpc>
            </a:pPr>
            <a:endParaRPr lang="en-GB" altLang="en-US" sz="2200">
              <a:latin typeface="SVN-Gilroy" panose="00000500000000000000" pitchFamily="50" charset="0"/>
            </a:endParaRP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A5572C56-122E-74FB-126A-8D362E18B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1787" y="1643987"/>
            <a:ext cx="1511918" cy="51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2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chef from </a:t>
            </a:r>
            <a:endParaRPr lang="en-US" altLang="en-US" sz="22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93740418-069B-8FB1-AD89-830CE9D5E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9134" y="2060132"/>
            <a:ext cx="2659306" cy="38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2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teaching a class </a:t>
            </a:r>
            <a:endParaRPr lang="en-US" altLang="en-US" sz="22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2D8B716D-DC25-2A60-BA25-D05DA2232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5043" y="3315189"/>
            <a:ext cx="2401184" cy="28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2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fan of his show</a:t>
            </a:r>
            <a:endParaRPr lang="en-US" altLang="en-US" sz="22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D3821E97-3BA1-473A-F20E-3D17CADC4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4150" y="4574487"/>
            <a:ext cx="3169455" cy="33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2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sign up right away </a:t>
            </a:r>
            <a:endParaRPr lang="en-US" altLang="en-US" sz="22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9" name="Picture 28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0892F3B1-51CD-F7A3-804F-D2ED0ACC2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0" y="-353208"/>
            <a:ext cx="1898098" cy="1336015"/>
          </a:xfrm>
          <a:prstGeom prst="rect">
            <a:avLst/>
          </a:prstGeom>
        </p:spPr>
      </p:pic>
      <p:pic>
        <p:nvPicPr>
          <p:cNvPr id="8" name="Doan 4">
            <a:hlinkClick r:id="" action="ppaction://media"/>
            <a:extLst>
              <a:ext uri="{FF2B5EF4-FFF2-40B4-BE49-F238E27FC236}">
                <a16:creationId xmlns:a16="http://schemas.microsoft.com/office/drawing/2014/main" id="{64354AC3-C906-09F1-57D0-E2A85A9B32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53239" y="44978"/>
            <a:ext cx="575638" cy="57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06815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278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bldLvl="0" animBg="1"/>
      <p:bldP spid="2" grpId="1" animBg="1"/>
      <p:bldP spid="13" grpId="0"/>
      <p:bldP spid="13" grpId="1"/>
      <p:bldP spid="27" grpId="0"/>
      <p:bldP spid="27" grpId="1"/>
      <p:bldP spid="28" grpId="0"/>
      <p:bldP spid="28" grpId="1"/>
      <p:bldP spid="18" grpId="0" bldLvl="0" animBg="1"/>
      <p:bldP spid="18" grpId="1" animBg="1"/>
      <p:bldP spid="19" grpId="0"/>
      <p:bldP spid="19" grpId="1"/>
      <p:bldP spid="23" grpId="0" bldLvl="0" animBg="1"/>
      <p:bldP spid="23" grpId="1" animBg="1"/>
      <p:bldP spid="24" grpId="0"/>
      <p:bldP spid="24" grpId="1"/>
      <p:bldP spid="30" grpId="0" bldLvl="0" animBg="1"/>
      <p:bldP spid="30" grpId="1" animBg="1"/>
      <p:bldP spid="31" grpId="0"/>
      <p:bldP spid="31" grpId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7" grpId="0"/>
      <p:bldP spid="47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>
            <a:extLst>
              <a:ext uri="{FF2B5EF4-FFF2-40B4-BE49-F238E27FC236}">
                <a16:creationId xmlns:a16="http://schemas.microsoft.com/office/drawing/2014/main" id="{9A185E56-0D5B-BB1F-D6EE-3CB29C8CD285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2000" cy="6906683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841F55A-0925-3513-9875-9DDCAB8C8875}"/>
              </a:ext>
            </a:extLst>
          </p:cNvPr>
          <p:cNvSpPr txBox="1"/>
          <p:nvPr/>
        </p:nvSpPr>
        <p:spPr>
          <a:xfrm>
            <a:off x="4064000" y="330200"/>
            <a:ext cx="4022725" cy="72314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609630">
              <a:lnSpc>
                <a:spcPts val="6037"/>
              </a:lnSpc>
              <a:defRPr/>
            </a:pPr>
            <a:r>
              <a:rPr lang="en-US" sz="4314" b="1">
                <a:solidFill>
                  <a:srgbClr val="0037F4"/>
                </a:solidFill>
                <a:latin typeface="SVN-Gilroy Bold" panose="00000800000000000000"/>
              </a:rPr>
              <a:t>VOCABULARY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81AC15-3782-165A-6DEE-F7602C0FC345}"/>
              </a:ext>
            </a:extLst>
          </p:cNvPr>
          <p:cNvSpPr/>
          <p:nvPr/>
        </p:nvSpPr>
        <p:spPr>
          <a:xfrm>
            <a:off x="1350434" y="1397000"/>
            <a:ext cx="9491133" cy="4411133"/>
          </a:xfrm>
          <a:prstGeom prst="round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anchor="ctr"/>
          <a:lstStyle/>
          <a:p>
            <a:pPr algn="ctr"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97" name="Text Box 8">
            <a:extLst>
              <a:ext uri="{FF2B5EF4-FFF2-40B4-BE49-F238E27FC236}">
                <a16:creationId xmlns:a16="http://schemas.microsoft.com/office/drawing/2014/main" id="{ED69317A-3046-D56C-FE9A-5EA61E3AC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08" y="1679423"/>
            <a:ext cx="8891058" cy="359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c</a:t>
            </a: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ookware /ˈkʊk.weər/: dụng cụ nấu ăn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l</a:t>
            </a: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aunch /lɔːntʃ/: ra mắt, khởi động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d</a:t>
            </a: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ocumentary /ˌdɒk.jʊˈmen.tər.i/: phim tài liệu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c</a:t>
            </a: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hain of stores /tʃeɪn əv stɔːrz/: chuỗi cửa hàng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m</a:t>
            </a: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agazine column /ˌmæɡ.əˈziːn ˈkɒl.əm/: chuyên mục tạp chí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r</a:t>
            </a: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egister /ˈredʒ.ɪ.stɚ/: đăng ký, sổ đăng ký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s</a:t>
            </a: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ubscribe /səbˈskraɪb/: đăng ký nhận (dịch vụ, bản tin, tạp chí)</a:t>
            </a:r>
            <a:endParaRPr lang="en-US" altLang="en-US" sz="2000">
              <a:solidFill>
                <a:srgbClr val="000000"/>
              </a:solidFill>
              <a:latin typeface="SVN-Gilroy" panose="00000500000000000000" pitchFamily="50" charset="0"/>
            </a:endParaRP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n</a:t>
            </a: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ewsletter /ˈnuːzˌlet.ɚ/: bản tin</a:t>
            </a:r>
            <a:endParaRPr lang="en-US" altLang="en-US" sz="2000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pic>
        <p:nvPicPr>
          <p:cNvPr id="4" name="Picture 3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CDD1A93-8A5C-2CBB-4906-70A285E2B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325318"/>
            <a:ext cx="1953747" cy="13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0487"/>
      </p:ext>
    </p:extLst>
  </p:cSld>
  <p:clrMapOvr>
    <a:masterClrMapping/>
  </p:clrMapOvr>
  <p:transition spd="slow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244960-6979-4645-EB33-34773B5E57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39938" name="Group 87">
            <a:extLst>
              <a:ext uri="{FF2B5EF4-FFF2-40B4-BE49-F238E27FC236}">
                <a16:creationId xmlns:a16="http://schemas.microsoft.com/office/drawing/2014/main" id="{D6C6FDF2-8C76-98ED-0938-6E0005428BEA}"/>
              </a:ext>
            </a:extLst>
          </p:cNvPr>
          <p:cNvGrpSpPr>
            <a:grpSpLocks/>
          </p:cNvGrpSpPr>
          <p:nvPr/>
        </p:nvGrpSpPr>
        <p:grpSpPr bwMode="auto">
          <a:xfrm>
            <a:off x="9386888" y="2849563"/>
            <a:ext cx="908050" cy="917575"/>
            <a:chOff x="8054975" y="4572000"/>
            <a:chExt cx="1239838" cy="1254125"/>
          </a:xfrm>
        </p:grpSpPr>
        <p:sp>
          <p:nvSpPr>
            <p:cNvPr id="39985" name="Line 5">
              <a:extLst>
                <a:ext uri="{FF2B5EF4-FFF2-40B4-BE49-F238E27FC236}">
                  <a16:creationId xmlns:a16="http://schemas.microsoft.com/office/drawing/2014/main" id="{3086307D-C3A1-6153-596D-CA3BA4810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6" name="Line 6">
              <a:extLst>
                <a:ext uri="{FF2B5EF4-FFF2-40B4-BE49-F238E27FC236}">
                  <a16:creationId xmlns:a16="http://schemas.microsoft.com/office/drawing/2014/main" id="{67568131-E52F-9DED-4303-C1FAD3A1E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7" name="Line 7">
              <a:extLst>
                <a:ext uri="{FF2B5EF4-FFF2-40B4-BE49-F238E27FC236}">
                  <a16:creationId xmlns:a16="http://schemas.microsoft.com/office/drawing/2014/main" id="{16A74333-7B92-1B7E-1C08-5428BD434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8" name="Line 8">
              <a:extLst>
                <a:ext uri="{FF2B5EF4-FFF2-40B4-BE49-F238E27FC236}">
                  <a16:creationId xmlns:a16="http://schemas.microsoft.com/office/drawing/2014/main" id="{A36E9711-5654-7B90-14C1-FAA3697EC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9" name="Line 9">
              <a:extLst>
                <a:ext uri="{FF2B5EF4-FFF2-40B4-BE49-F238E27FC236}">
                  <a16:creationId xmlns:a16="http://schemas.microsoft.com/office/drawing/2014/main" id="{F7CB0BEF-E4EB-89AE-184F-0C7E8453C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0" name="Line 10">
              <a:extLst>
                <a:ext uri="{FF2B5EF4-FFF2-40B4-BE49-F238E27FC236}">
                  <a16:creationId xmlns:a16="http://schemas.microsoft.com/office/drawing/2014/main" id="{7EC8BF4E-1030-46F3-98D0-6BCBB67A5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1" name="Line 11">
              <a:extLst>
                <a:ext uri="{FF2B5EF4-FFF2-40B4-BE49-F238E27FC236}">
                  <a16:creationId xmlns:a16="http://schemas.microsoft.com/office/drawing/2014/main" id="{CEEFE4B4-9881-814A-9CE9-A9EE81081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2" name="Line 12">
              <a:extLst>
                <a:ext uri="{FF2B5EF4-FFF2-40B4-BE49-F238E27FC236}">
                  <a16:creationId xmlns:a16="http://schemas.microsoft.com/office/drawing/2014/main" id="{06BCEF56-AB9B-28E1-C1B0-F02FB155E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9939" name="Group 33">
            <a:extLst>
              <a:ext uri="{FF2B5EF4-FFF2-40B4-BE49-F238E27FC236}">
                <a16:creationId xmlns:a16="http://schemas.microsoft.com/office/drawing/2014/main" id="{98718919-AE95-B635-F25F-3F5C9B397AAF}"/>
              </a:ext>
            </a:extLst>
          </p:cNvPr>
          <p:cNvGrpSpPr>
            <a:grpSpLocks/>
          </p:cNvGrpSpPr>
          <p:nvPr/>
        </p:nvGrpSpPr>
        <p:grpSpPr bwMode="auto">
          <a:xfrm>
            <a:off x="1282700" y="4005263"/>
            <a:ext cx="908050" cy="919162"/>
            <a:chOff x="8054975" y="4572000"/>
            <a:chExt cx="1239838" cy="1254125"/>
          </a:xfrm>
        </p:grpSpPr>
        <p:sp>
          <p:nvSpPr>
            <p:cNvPr id="39977" name="Line 5">
              <a:extLst>
                <a:ext uri="{FF2B5EF4-FFF2-40B4-BE49-F238E27FC236}">
                  <a16:creationId xmlns:a16="http://schemas.microsoft.com/office/drawing/2014/main" id="{06614F54-9541-BE4C-5EC2-20B19B73F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78" name="Line 6">
              <a:extLst>
                <a:ext uri="{FF2B5EF4-FFF2-40B4-BE49-F238E27FC236}">
                  <a16:creationId xmlns:a16="http://schemas.microsoft.com/office/drawing/2014/main" id="{2B408CC5-E57A-86E5-EFA5-BC58DE3C9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79" name="Line 7">
              <a:extLst>
                <a:ext uri="{FF2B5EF4-FFF2-40B4-BE49-F238E27FC236}">
                  <a16:creationId xmlns:a16="http://schemas.microsoft.com/office/drawing/2014/main" id="{B2CDDE09-5155-4994-A800-B2607E515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0" name="Line 8">
              <a:extLst>
                <a:ext uri="{FF2B5EF4-FFF2-40B4-BE49-F238E27FC236}">
                  <a16:creationId xmlns:a16="http://schemas.microsoft.com/office/drawing/2014/main" id="{197B441D-0D18-749A-4486-7489BF86C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1" name="Line 9">
              <a:extLst>
                <a:ext uri="{FF2B5EF4-FFF2-40B4-BE49-F238E27FC236}">
                  <a16:creationId xmlns:a16="http://schemas.microsoft.com/office/drawing/2014/main" id="{103A62E0-5E0B-EB33-83FC-966C6DC66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2" name="Line 10">
              <a:extLst>
                <a:ext uri="{FF2B5EF4-FFF2-40B4-BE49-F238E27FC236}">
                  <a16:creationId xmlns:a16="http://schemas.microsoft.com/office/drawing/2014/main" id="{D01ADDFA-C9CE-6325-8A03-DA6B8C953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3" name="Line 11">
              <a:extLst>
                <a:ext uri="{FF2B5EF4-FFF2-40B4-BE49-F238E27FC236}">
                  <a16:creationId xmlns:a16="http://schemas.microsoft.com/office/drawing/2014/main" id="{A562A30A-086C-55C4-BA3B-E9D1B2C66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4" name="Line 12">
              <a:extLst>
                <a:ext uri="{FF2B5EF4-FFF2-40B4-BE49-F238E27FC236}">
                  <a16:creationId xmlns:a16="http://schemas.microsoft.com/office/drawing/2014/main" id="{31854995-6FB1-EC5B-B9F7-D99DEC7A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AFD3A7AF-0493-DE57-B0D9-DC1B15671525}"/>
              </a:ext>
            </a:extLst>
          </p:cNvPr>
          <p:cNvSpPr>
            <a:spLocks/>
          </p:cNvSpPr>
          <p:nvPr/>
        </p:nvSpPr>
        <p:spPr bwMode="auto">
          <a:xfrm>
            <a:off x="5525973" y="326768"/>
            <a:ext cx="3494168" cy="2311845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noFill/>
          <a:ln w="76200" cap="flat">
            <a:gradFill>
              <a:gsLst>
                <a:gs pos="88000">
                  <a:schemeClr val="accent1">
                    <a:lumMod val="75000"/>
                  </a:schemeClr>
                </a:gs>
                <a:gs pos="3000">
                  <a:schemeClr val="accent2"/>
                </a:gs>
              </a:gsLst>
              <a:lin ang="780000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52382C1B-46B5-F61A-4551-6FAFBF395E97}"/>
              </a:ext>
            </a:extLst>
          </p:cNvPr>
          <p:cNvSpPr>
            <a:spLocks/>
          </p:cNvSpPr>
          <p:nvPr/>
        </p:nvSpPr>
        <p:spPr bwMode="auto">
          <a:xfrm>
            <a:off x="4089734" y="5044994"/>
            <a:ext cx="2006266" cy="1329978"/>
          </a:xfrm>
          <a:custGeom>
            <a:avLst/>
            <a:gdLst>
              <a:gd name="T0" fmla="*/ 540 w 561"/>
              <a:gd name="T1" fmla="*/ 96 h 372"/>
              <a:gd name="T2" fmla="*/ 465 w 561"/>
              <a:gd name="T3" fmla="*/ 249 h 372"/>
              <a:gd name="T4" fmla="*/ 175 w 561"/>
              <a:gd name="T5" fmla="*/ 350 h 372"/>
              <a:gd name="T6" fmla="*/ 22 w 561"/>
              <a:gd name="T7" fmla="*/ 276 h 372"/>
              <a:gd name="T8" fmla="*/ 22 w 561"/>
              <a:gd name="T9" fmla="*/ 276 h 372"/>
              <a:gd name="T10" fmla="*/ 96 w 561"/>
              <a:gd name="T11" fmla="*/ 123 h 372"/>
              <a:gd name="T12" fmla="*/ 387 w 561"/>
              <a:gd name="T13" fmla="*/ 22 h 372"/>
              <a:gd name="T14" fmla="*/ 540 w 561"/>
              <a:gd name="T15" fmla="*/ 96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372">
                <a:moveTo>
                  <a:pt x="540" y="96"/>
                </a:moveTo>
                <a:cubicBezTo>
                  <a:pt x="561" y="159"/>
                  <a:pt x="528" y="227"/>
                  <a:pt x="465" y="249"/>
                </a:cubicBezTo>
                <a:cubicBezTo>
                  <a:pt x="175" y="350"/>
                  <a:pt x="175" y="350"/>
                  <a:pt x="175" y="350"/>
                </a:cubicBezTo>
                <a:cubicBezTo>
                  <a:pt x="112" y="372"/>
                  <a:pt x="43" y="339"/>
                  <a:pt x="22" y="276"/>
                </a:cubicBezTo>
                <a:cubicBezTo>
                  <a:pt x="22" y="276"/>
                  <a:pt x="22" y="276"/>
                  <a:pt x="22" y="276"/>
                </a:cubicBezTo>
                <a:cubicBezTo>
                  <a:pt x="0" y="213"/>
                  <a:pt x="33" y="144"/>
                  <a:pt x="96" y="123"/>
                </a:cubicBezTo>
                <a:cubicBezTo>
                  <a:pt x="387" y="22"/>
                  <a:pt x="387" y="22"/>
                  <a:pt x="387" y="22"/>
                </a:cubicBezTo>
                <a:cubicBezTo>
                  <a:pt x="449" y="0"/>
                  <a:pt x="518" y="33"/>
                  <a:pt x="540" y="96"/>
                </a:cubicBezTo>
                <a:close/>
              </a:path>
            </a:pathLst>
          </a:custGeom>
          <a:noFill/>
          <a:ln w="76200" cap="flat">
            <a:gradFill>
              <a:gsLst>
                <a:gs pos="100000">
                  <a:schemeClr val="accent2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E9619D3-70B6-125E-123F-48B55B01DED1}"/>
              </a:ext>
            </a:extLst>
          </p:cNvPr>
          <p:cNvSpPr>
            <a:spLocks/>
          </p:cNvSpPr>
          <p:nvPr/>
        </p:nvSpPr>
        <p:spPr bwMode="auto">
          <a:xfrm>
            <a:off x="1792288" y="806450"/>
            <a:ext cx="8248650" cy="5461000"/>
          </a:xfrm>
          <a:custGeom>
            <a:avLst/>
            <a:gdLst>
              <a:gd name="T0" fmla="*/ 1981 w 2061"/>
              <a:gd name="T1" fmla="*/ 353 h 1364"/>
              <a:gd name="T2" fmla="*/ 1709 w 2061"/>
              <a:gd name="T3" fmla="*/ 914 h 1364"/>
              <a:gd name="T4" fmla="*/ 642 w 2061"/>
              <a:gd name="T5" fmla="*/ 1285 h 1364"/>
              <a:gd name="T6" fmla="*/ 80 w 2061"/>
              <a:gd name="T7" fmla="*/ 1012 h 1364"/>
              <a:gd name="T8" fmla="*/ 80 w 2061"/>
              <a:gd name="T9" fmla="*/ 1012 h 1364"/>
              <a:gd name="T10" fmla="*/ 352 w 2061"/>
              <a:gd name="T11" fmla="*/ 450 h 1364"/>
              <a:gd name="T12" fmla="*/ 1419 w 2061"/>
              <a:gd name="T13" fmla="*/ 80 h 1364"/>
              <a:gd name="T14" fmla="*/ 1981 w 2061"/>
              <a:gd name="T15" fmla="*/ 353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1" h="1364">
                <a:moveTo>
                  <a:pt x="1981" y="353"/>
                </a:moveTo>
                <a:cubicBezTo>
                  <a:pt x="2061" y="583"/>
                  <a:pt x="1939" y="835"/>
                  <a:pt x="1709" y="914"/>
                </a:cubicBezTo>
                <a:cubicBezTo>
                  <a:pt x="642" y="1285"/>
                  <a:pt x="642" y="1285"/>
                  <a:pt x="642" y="1285"/>
                </a:cubicBezTo>
                <a:cubicBezTo>
                  <a:pt x="412" y="1364"/>
                  <a:pt x="160" y="1243"/>
                  <a:pt x="80" y="1012"/>
                </a:cubicBezTo>
                <a:cubicBezTo>
                  <a:pt x="80" y="1012"/>
                  <a:pt x="80" y="1012"/>
                  <a:pt x="80" y="1012"/>
                </a:cubicBezTo>
                <a:cubicBezTo>
                  <a:pt x="0" y="782"/>
                  <a:pt x="122" y="530"/>
                  <a:pt x="352" y="450"/>
                </a:cubicBezTo>
                <a:cubicBezTo>
                  <a:pt x="1419" y="80"/>
                  <a:pt x="1419" y="80"/>
                  <a:pt x="1419" y="80"/>
                </a:cubicBezTo>
                <a:cubicBezTo>
                  <a:pt x="1650" y="0"/>
                  <a:pt x="1901" y="122"/>
                  <a:pt x="1981" y="353"/>
                </a:cubicBezTo>
                <a:close/>
              </a:path>
            </a:pathLst>
          </a:custGeom>
          <a:gradFill>
            <a:gsLst>
              <a:gs pos="71996">
                <a:srgbClr val="0E447C"/>
              </a:gs>
              <a:gs pos="71982">
                <a:srgbClr val="0E447C"/>
              </a:gs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BABC31A-7DF8-B386-696D-C57197FA87CE}"/>
              </a:ext>
            </a:extLst>
          </p:cNvPr>
          <p:cNvSpPr>
            <a:spLocks/>
          </p:cNvSpPr>
          <p:nvPr/>
        </p:nvSpPr>
        <p:spPr bwMode="auto">
          <a:xfrm>
            <a:off x="6864350" y="4543425"/>
            <a:ext cx="2162175" cy="1431925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grpSp>
        <p:nvGrpSpPr>
          <p:cNvPr id="39948" name="Group 19">
            <a:extLst>
              <a:ext uri="{FF2B5EF4-FFF2-40B4-BE49-F238E27FC236}">
                <a16:creationId xmlns:a16="http://schemas.microsoft.com/office/drawing/2014/main" id="{79BE0DCD-99B0-E1A7-B0AC-903EB4E5DACF}"/>
              </a:ext>
            </a:extLst>
          </p:cNvPr>
          <p:cNvGrpSpPr>
            <a:grpSpLocks/>
          </p:cNvGrpSpPr>
          <p:nvPr/>
        </p:nvGrpSpPr>
        <p:grpSpPr bwMode="auto">
          <a:xfrm>
            <a:off x="2991407" y="2977740"/>
            <a:ext cx="6402567" cy="1624012"/>
            <a:chOff x="2979038" y="3107011"/>
            <a:chExt cx="4732876" cy="1624283"/>
          </a:xfrm>
        </p:grpSpPr>
        <p:sp>
          <p:nvSpPr>
            <p:cNvPr id="39975" name="TextBox 30">
              <a:extLst>
                <a:ext uri="{FF2B5EF4-FFF2-40B4-BE49-F238E27FC236}">
                  <a16:creationId xmlns:a16="http://schemas.microsoft.com/office/drawing/2014/main" id="{D900AA8F-B39F-3D93-3945-3791D7735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107011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IN" altLang="en-US" sz="8000" b="1" dirty="0">
                  <a:solidFill>
                    <a:srgbClr val="FFFFFF"/>
                  </a:solidFill>
                  <a:latin typeface="Segoe UI Black" panose="020B0502040204020203" pitchFamily="34" charset="0"/>
                  <a:cs typeface="Segoe UI Black" panose="020B0502040204020203" pitchFamily="34" charset="0"/>
                </a:rPr>
                <a:t>THANK YOU</a:t>
              </a:r>
            </a:p>
          </p:txBody>
        </p:sp>
        <p:sp>
          <p:nvSpPr>
            <p:cNvPr id="39976" name="TextBox 31">
              <a:extLst>
                <a:ext uri="{FF2B5EF4-FFF2-40B4-BE49-F238E27FC236}">
                  <a16:creationId xmlns:a16="http://schemas.microsoft.com/office/drawing/2014/main" id="{8618022A-2D13-9DF2-C4C5-D00BD54C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933762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8000" b="1" dirty="0">
                <a:solidFill>
                  <a:srgbClr val="FFFFFF"/>
                </a:solidFill>
                <a:latin typeface="Segoe UI Black" panose="020B0502040204020203" pitchFamily="34" charset="0"/>
                <a:cs typeface="Segoe UI Black" panose="020B0502040204020203" pitchFamily="34" charset="0"/>
              </a:endParaRPr>
            </a:p>
          </p:txBody>
        </p:sp>
      </p:grp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90ECDEE7-3A9E-524A-CBA6-031C18DDC3E2}"/>
              </a:ext>
            </a:extLst>
          </p:cNvPr>
          <p:cNvSpPr/>
          <p:nvPr/>
        </p:nvSpPr>
        <p:spPr>
          <a:xfrm>
            <a:off x="5065713" y="806450"/>
            <a:ext cx="520700" cy="51911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D54EFFC8-4632-FC7F-E55F-EB6C68C09A26}"/>
              </a:ext>
            </a:extLst>
          </p:cNvPr>
          <p:cNvSpPr/>
          <p:nvPr/>
        </p:nvSpPr>
        <p:spPr>
          <a:xfrm>
            <a:off x="9399588" y="4427538"/>
            <a:ext cx="374650" cy="376237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6F5EDF-36FB-84D4-1701-CADA8770047D}"/>
              </a:ext>
            </a:extLst>
          </p:cNvPr>
          <p:cNvGrpSpPr/>
          <p:nvPr/>
        </p:nvGrpSpPr>
        <p:grpSpPr>
          <a:xfrm>
            <a:off x="10415447" y="476673"/>
            <a:ext cx="1319726" cy="520769"/>
            <a:chOff x="10145958" y="3892102"/>
            <a:chExt cx="1319726" cy="520769"/>
          </a:xfrm>
          <a:solidFill>
            <a:schemeClr val="accent2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287B30-7D35-9669-3157-D6824EB32418}"/>
                </a:ext>
              </a:extLst>
            </p:cNvPr>
            <p:cNvSpPr/>
            <p:nvPr/>
          </p:nvSpPr>
          <p:spPr>
            <a:xfrm rot="5400000" flipH="1">
              <a:off x="1139493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25FB29-9138-625F-700A-9225CA468498}"/>
                </a:ext>
              </a:extLst>
            </p:cNvPr>
            <p:cNvSpPr/>
            <p:nvPr/>
          </p:nvSpPr>
          <p:spPr>
            <a:xfrm rot="5400000" flipH="1">
              <a:off x="1118677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22BC0-3D99-6D7E-3114-D4D6A4DF2AFA}"/>
                </a:ext>
              </a:extLst>
            </p:cNvPr>
            <p:cNvSpPr/>
            <p:nvPr/>
          </p:nvSpPr>
          <p:spPr>
            <a:xfrm rot="5400000" flipH="1">
              <a:off x="1097860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222A916-42D5-D08A-8FEC-6D739AFCB799}"/>
                </a:ext>
              </a:extLst>
            </p:cNvPr>
            <p:cNvSpPr/>
            <p:nvPr/>
          </p:nvSpPr>
          <p:spPr>
            <a:xfrm rot="5400000" flipH="1">
              <a:off x="1077044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B918F3-EBD1-6895-821A-A4112991D14B}"/>
                </a:ext>
              </a:extLst>
            </p:cNvPr>
            <p:cNvSpPr/>
            <p:nvPr/>
          </p:nvSpPr>
          <p:spPr>
            <a:xfrm rot="5400000" flipH="1">
              <a:off x="1056228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3A6E63C-4E6D-24C6-8AE3-C7A3CC2AE324}"/>
                </a:ext>
              </a:extLst>
            </p:cNvPr>
            <p:cNvSpPr/>
            <p:nvPr/>
          </p:nvSpPr>
          <p:spPr>
            <a:xfrm rot="5400000" flipH="1">
              <a:off x="1035411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34F21F-7DFB-8271-D531-CCEC8BC36522}"/>
                </a:ext>
              </a:extLst>
            </p:cNvPr>
            <p:cNvSpPr/>
            <p:nvPr/>
          </p:nvSpPr>
          <p:spPr>
            <a:xfrm rot="5400000" flipH="1">
              <a:off x="1014595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8596E30-93F9-DEF1-4EA1-9B431EB01D13}"/>
                </a:ext>
              </a:extLst>
            </p:cNvPr>
            <p:cNvSpPr/>
            <p:nvPr/>
          </p:nvSpPr>
          <p:spPr>
            <a:xfrm rot="5400000" flipH="1">
              <a:off x="1139493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8A2B688-AE57-3922-9DBF-241E8D66FBBF}"/>
                </a:ext>
              </a:extLst>
            </p:cNvPr>
            <p:cNvSpPr/>
            <p:nvPr/>
          </p:nvSpPr>
          <p:spPr>
            <a:xfrm rot="5400000" flipH="1">
              <a:off x="1118677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BCFDD-76B1-9791-22C1-F922D0CEEB6B}"/>
                </a:ext>
              </a:extLst>
            </p:cNvPr>
            <p:cNvSpPr/>
            <p:nvPr/>
          </p:nvSpPr>
          <p:spPr>
            <a:xfrm rot="5400000" flipH="1">
              <a:off x="1097860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24DCD8-45D5-24AA-3131-DC3B1AFFEE75}"/>
                </a:ext>
              </a:extLst>
            </p:cNvPr>
            <p:cNvSpPr/>
            <p:nvPr/>
          </p:nvSpPr>
          <p:spPr>
            <a:xfrm rot="5400000" flipH="1">
              <a:off x="1077044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0E410E-3BE0-16A5-CB1F-73EDE6BAC55B}"/>
                </a:ext>
              </a:extLst>
            </p:cNvPr>
            <p:cNvSpPr/>
            <p:nvPr/>
          </p:nvSpPr>
          <p:spPr>
            <a:xfrm rot="5400000" flipH="1">
              <a:off x="1056228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34CC69-6D39-537A-7FE7-A614ED501EA4}"/>
                </a:ext>
              </a:extLst>
            </p:cNvPr>
            <p:cNvSpPr/>
            <p:nvPr/>
          </p:nvSpPr>
          <p:spPr>
            <a:xfrm rot="5400000" flipH="1">
              <a:off x="1035411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6A1AAA0-3A10-43AA-702D-E44D13F1B780}"/>
                </a:ext>
              </a:extLst>
            </p:cNvPr>
            <p:cNvSpPr/>
            <p:nvPr/>
          </p:nvSpPr>
          <p:spPr>
            <a:xfrm rot="5400000" flipH="1">
              <a:off x="1014595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15E1C33-2009-3B4C-7670-9EC4A529C464}"/>
                </a:ext>
              </a:extLst>
            </p:cNvPr>
            <p:cNvSpPr/>
            <p:nvPr/>
          </p:nvSpPr>
          <p:spPr>
            <a:xfrm rot="5400000" flipH="1">
              <a:off x="1139493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0AC894-8638-22F2-6F82-6145207009A8}"/>
                </a:ext>
              </a:extLst>
            </p:cNvPr>
            <p:cNvSpPr/>
            <p:nvPr/>
          </p:nvSpPr>
          <p:spPr>
            <a:xfrm rot="5400000" flipH="1">
              <a:off x="1118677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2615423-74A7-21EC-1D40-B04FACF2D165}"/>
                </a:ext>
              </a:extLst>
            </p:cNvPr>
            <p:cNvSpPr/>
            <p:nvPr/>
          </p:nvSpPr>
          <p:spPr>
            <a:xfrm rot="5400000" flipH="1">
              <a:off x="1097860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6032CD-0E35-D8B9-1441-FFA1BA9520CC}"/>
                </a:ext>
              </a:extLst>
            </p:cNvPr>
            <p:cNvSpPr/>
            <p:nvPr/>
          </p:nvSpPr>
          <p:spPr>
            <a:xfrm rot="5400000" flipH="1">
              <a:off x="1077044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E71A65D-984B-1CBE-A78C-F68005BEE814}"/>
                </a:ext>
              </a:extLst>
            </p:cNvPr>
            <p:cNvSpPr/>
            <p:nvPr/>
          </p:nvSpPr>
          <p:spPr>
            <a:xfrm rot="5400000" flipH="1">
              <a:off x="1056228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A90A5E5-A9F3-658D-9B33-A29FE6A3FC18}"/>
                </a:ext>
              </a:extLst>
            </p:cNvPr>
            <p:cNvSpPr/>
            <p:nvPr/>
          </p:nvSpPr>
          <p:spPr>
            <a:xfrm rot="5400000" flipH="1">
              <a:off x="1035411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52D0D3B-8534-5446-DCD4-3A6C3CFF22E0}"/>
                </a:ext>
              </a:extLst>
            </p:cNvPr>
            <p:cNvSpPr/>
            <p:nvPr/>
          </p:nvSpPr>
          <p:spPr>
            <a:xfrm rot="5400000" flipH="1">
              <a:off x="1014595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9952" name="Group 86">
            <a:extLst>
              <a:ext uri="{FF2B5EF4-FFF2-40B4-BE49-F238E27FC236}">
                <a16:creationId xmlns:a16="http://schemas.microsoft.com/office/drawing/2014/main" id="{8E361840-48C5-C7DF-E2FB-04CE29EE1EDF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5054600"/>
            <a:ext cx="296862" cy="1320800"/>
            <a:chOff x="1516396" y="479530"/>
            <a:chExt cx="295759" cy="131972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FC15D1-BE9D-98DA-8639-23FEED817CCE}"/>
                </a:ext>
              </a:extLst>
            </p:cNvPr>
            <p:cNvSpPr/>
            <p:nvPr/>
          </p:nvSpPr>
          <p:spPr>
            <a:xfrm flipH="1">
              <a:off x="1516396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0EE34A7-0429-94F9-512C-608D1449A28F}"/>
                </a:ext>
              </a:extLst>
            </p:cNvPr>
            <p:cNvSpPr/>
            <p:nvPr/>
          </p:nvSpPr>
          <p:spPr>
            <a:xfrm flipH="1">
              <a:off x="1516396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9361FDB-230A-FEB6-4CC9-B7F2B431E69F}"/>
                </a:ext>
              </a:extLst>
            </p:cNvPr>
            <p:cNvSpPr/>
            <p:nvPr/>
          </p:nvSpPr>
          <p:spPr>
            <a:xfrm flipH="1">
              <a:off x="1516396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A2CC88-BB3F-AE98-7640-FE92A22A0C06}"/>
                </a:ext>
              </a:extLst>
            </p:cNvPr>
            <p:cNvSpPr/>
            <p:nvPr/>
          </p:nvSpPr>
          <p:spPr>
            <a:xfrm flipH="1">
              <a:off x="1516396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4BC48-33C3-8968-D620-852231D1579E}"/>
                </a:ext>
              </a:extLst>
            </p:cNvPr>
            <p:cNvSpPr/>
            <p:nvPr/>
          </p:nvSpPr>
          <p:spPr>
            <a:xfrm flipH="1">
              <a:off x="1516396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F7268DE-CD4D-3A76-9557-BC1F9D8B2C08}"/>
                </a:ext>
              </a:extLst>
            </p:cNvPr>
            <p:cNvSpPr/>
            <p:nvPr/>
          </p:nvSpPr>
          <p:spPr>
            <a:xfrm flipH="1">
              <a:off x="1516396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D163728-4C29-90DC-7702-B0019C712BF7}"/>
                </a:ext>
              </a:extLst>
            </p:cNvPr>
            <p:cNvSpPr/>
            <p:nvPr/>
          </p:nvSpPr>
          <p:spPr>
            <a:xfrm flipH="1">
              <a:off x="1516396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94B1E6-1A27-0B95-1AD4-1B23AC5A469B}"/>
                </a:ext>
              </a:extLst>
            </p:cNvPr>
            <p:cNvSpPr/>
            <p:nvPr/>
          </p:nvSpPr>
          <p:spPr>
            <a:xfrm flipH="1">
              <a:off x="1740983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A449F7-22D6-D38F-E7E2-DC8AC8571594}"/>
                </a:ext>
              </a:extLst>
            </p:cNvPr>
            <p:cNvSpPr/>
            <p:nvPr/>
          </p:nvSpPr>
          <p:spPr>
            <a:xfrm flipH="1">
              <a:off x="1740983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7AE8F57-3525-E52E-852E-A6BE7A7E353B}"/>
                </a:ext>
              </a:extLst>
            </p:cNvPr>
            <p:cNvSpPr/>
            <p:nvPr/>
          </p:nvSpPr>
          <p:spPr>
            <a:xfrm flipH="1">
              <a:off x="1740983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1881272-0F68-4021-2461-39BC6F337DCF}"/>
                </a:ext>
              </a:extLst>
            </p:cNvPr>
            <p:cNvSpPr/>
            <p:nvPr/>
          </p:nvSpPr>
          <p:spPr>
            <a:xfrm flipH="1">
              <a:off x="1740983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4A747EB-BBBD-FD93-8B5E-589EBB9E2EF1}"/>
                </a:ext>
              </a:extLst>
            </p:cNvPr>
            <p:cNvSpPr/>
            <p:nvPr/>
          </p:nvSpPr>
          <p:spPr>
            <a:xfrm flipH="1">
              <a:off x="1740983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EB5954-DEFD-19DC-552D-7AE928F3D135}"/>
                </a:ext>
              </a:extLst>
            </p:cNvPr>
            <p:cNvSpPr/>
            <p:nvPr/>
          </p:nvSpPr>
          <p:spPr>
            <a:xfrm flipH="1">
              <a:off x="1740983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EE2196C-550D-C2E0-6C2E-3791ED005F92}"/>
                </a:ext>
              </a:extLst>
            </p:cNvPr>
            <p:cNvSpPr/>
            <p:nvPr/>
          </p:nvSpPr>
          <p:spPr>
            <a:xfrm flipH="1">
              <a:off x="1740983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</p:grpSp>
      <p:sp>
        <p:nvSpPr>
          <p:cNvPr id="97" name="Freeform 9">
            <a:extLst>
              <a:ext uri="{FF2B5EF4-FFF2-40B4-BE49-F238E27FC236}">
                <a16:creationId xmlns:a16="http://schemas.microsoft.com/office/drawing/2014/main" id="{17E2F4F1-20F1-7AA7-4D35-A7B4DD13DD63}"/>
              </a:ext>
            </a:extLst>
          </p:cNvPr>
          <p:cNvSpPr>
            <a:spLocks/>
          </p:cNvSpPr>
          <p:nvPr/>
        </p:nvSpPr>
        <p:spPr bwMode="auto">
          <a:xfrm>
            <a:off x="2895255" y="1851222"/>
            <a:ext cx="2622581" cy="1738017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 w="9525">
            <a:noFill/>
            <a:round/>
            <a:headEnd/>
            <a:tailEnd/>
          </a:ln>
          <a:effectLst>
            <a:softEdge rad="457200"/>
          </a:effectLst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2476364A-7060-96C7-1BB6-AD82DF2469FD}"/>
              </a:ext>
            </a:extLst>
          </p:cNvPr>
          <p:cNvSpPr>
            <a:spLocks/>
          </p:cNvSpPr>
          <p:nvPr/>
        </p:nvSpPr>
        <p:spPr bwMode="auto">
          <a:xfrm>
            <a:off x="2640013" y="1287463"/>
            <a:ext cx="2622550" cy="1738312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61289608-5125-8567-F989-129F393D3915}"/>
              </a:ext>
            </a:extLst>
          </p:cNvPr>
          <p:cNvSpPr>
            <a:spLocks/>
          </p:cNvSpPr>
          <p:nvPr/>
        </p:nvSpPr>
        <p:spPr bwMode="auto">
          <a:xfrm>
            <a:off x="7498932" y="4081846"/>
            <a:ext cx="1900525" cy="1259502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  <a:effectLst>
            <a:softEdge rad="381000"/>
          </a:effectLst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50">
        <p15:prstTrans prst="peelOff"/>
      </p:transition>
    </mc:Choice>
    <mc:Fallback xmlns="">
      <p:transition spd="slow" advTm="2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6826" y="-434770"/>
            <a:ext cx="2496410" cy="24964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6859" y="4991406"/>
            <a:ext cx="1567236" cy="1567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9672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1934293" y="1154857"/>
            <a:ext cx="8319980" cy="76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8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2343761" y="2484048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6666" b="1">
                <a:solidFill>
                  <a:schemeClr val="bg1"/>
                </a:solidFill>
                <a:latin typeface="SVN-Gilroy XBold" pitchFamily="2" charset="77"/>
              </a:rPr>
              <a:t>LESSON 7</a:t>
            </a:r>
            <a:endParaRPr lang="en-US" sz="6666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3512523" y="941002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7"/>
              </a:lnSpc>
              <a:spcBef>
                <a:spcPct val="0"/>
              </a:spcBef>
            </a:pPr>
            <a:r>
              <a:rPr lang="en-US" sz="1400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3242733" y="3752380"/>
            <a:ext cx="5703100" cy="740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000" b="1">
                <a:solidFill>
                  <a:schemeClr val="bg1"/>
                </a:solidFill>
                <a:latin typeface="SVN-Gilroy SemiBold" pitchFamily="2" charset="77"/>
              </a:rPr>
              <a:t>B</a:t>
            </a:r>
            <a:r>
              <a:rPr lang="vi-VN" sz="4000" b="1">
                <a:solidFill>
                  <a:schemeClr val="bg1"/>
                </a:solidFill>
                <a:latin typeface="SVN-Gilroy SemiBold" pitchFamily="2" charset="77"/>
              </a:rPr>
              <a:t>. </a:t>
            </a:r>
            <a:r>
              <a:rPr lang="en-US" sz="4000" b="1">
                <a:solidFill>
                  <a:schemeClr val="bg1"/>
                </a:solidFill>
                <a:latin typeface="SVN-Gilroy SemiBold" pitchFamily="2" charset="77"/>
              </a:rPr>
              <a:t>GIỚI THIỆU </a:t>
            </a:r>
            <a:r>
              <a:rPr lang="vi-VN" sz="4000" b="1">
                <a:solidFill>
                  <a:schemeClr val="bg1"/>
                </a:solidFill>
                <a:latin typeface="SVN-Gilroy SemiBold" pitchFamily="2" charset="77"/>
              </a:rPr>
              <a:t>PART </a:t>
            </a:r>
            <a:r>
              <a:rPr lang="vi-VN" sz="4000" b="1" dirty="0">
                <a:solidFill>
                  <a:schemeClr val="bg1"/>
                </a:solidFill>
                <a:latin typeface="SVN-Gilroy SemiBold" pitchFamily="2" charset="77"/>
              </a:rPr>
              <a:t>3</a:t>
            </a:r>
            <a:endParaRPr lang="en-US" sz="40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2896842" y="3529184"/>
            <a:ext cx="6445340" cy="131949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3877" y="5147538"/>
            <a:ext cx="642289" cy="642289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96" y="2516394"/>
            <a:ext cx="680966" cy="6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18548"/>
      </p:ext>
    </p:extLst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E3838FE-4B87-7648-A0C1-69C64658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597" y="2712789"/>
            <a:ext cx="4106831" cy="4070487"/>
          </a:xfrm>
          <a:prstGeom prst="rect">
            <a:avLst/>
          </a:prstGeom>
        </p:spPr>
      </p:pic>
      <p:pic>
        <p:nvPicPr>
          <p:cNvPr id="5" name="Picture 2" descr="Không có mô tả.">
            <a:extLst>
              <a:ext uri="{FF2B5EF4-FFF2-40B4-BE49-F238E27FC236}">
                <a16:creationId xmlns:a16="http://schemas.microsoft.com/office/drawing/2014/main" id="{D8868808-4B5C-304D-8ED6-652F6E55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" y="86265"/>
            <a:ext cx="1891863" cy="8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D4A6F5-00C5-524C-9D2C-EB519BBC99FF}"/>
              </a:ext>
            </a:extLst>
          </p:cNvPr>
          <p:cNvSpPr/>
          <p:nvPr/>
        </p:nvSpPr>
        <p:spPr>
          <a:xfrm>
            <a:off x="0" y="1"/>
            <a:ext cx="12192000" cy="982521"/>
          </a:xfrm>
          <a:prstGeom prst="rect">
            <a:avLst/>
          </a:prstGeom>
          <a:solidFill>
            <a:srgbClr val="2E74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2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4500"/>
              <a:buFontTx/>
              <a:buNone/>
              <a:tabLst/>
              <a:defRPr/>
            </a:pPr>
            <a:r>
              <a:rPr kumimoji="0" lang="en-US" sz="4267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chivo"/>
                <a:ea typeface="Archivo"/>
                <a:cs typeface="Archivo"/>
                <a:sym typeface="Archivo"/>
              </a:rPr>
              <a:t>GIỚI THIỆU PART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D0F18E-147B-3049-9AE3-DF0E889244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3" t="7845" r="3301" b="8144"/>
          <a:stretch/>
        </p:blipFill>
        <p:spPr>
          <a:xfrm>
            <a:off x="2187019" y="1118648"/>
            <a:ext cx="7189509" cy="145801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BA79914-EE8B-074B-96F0-182BF105007B}"/>
              </a:ext>
            </a:extLst>
          </p:cNvPr>
          <p:cNvSpPr/>
          <p:nvPr/>
        </p:nvSpPr>
        <p:spPr>
          <a:xfrm>
            <a:off x="163397" y="3167407"/>
            <a:ext cx="3594755" cy="2224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667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39 câu hỏi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VN" sz="2667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667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= 13 đoạn hội thoại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VN" sz="2667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667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 người NAM - NỮ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DDD5096-47B2-DC47-BF70-E894464764D7}"/>
              </a:ext>
            </a:extLst>
          </p:cNvPr>
          <p:cNvSpPr/>
          <p:nvPr/>
        </p:nvSpPr>
        <p:spPr>
          <a:xfrm>
            <a:off x="8247405" y="3167407"/>
            <a:ext cx="3594755" cy="2224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667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Chủ đề: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VN" sz="2667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667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Công việc, lịch trình, văn phòng, bán hàng….</a:t>
            </a:r>
          </a:p>
        </p:txBody>
      </p:sp>
    </p:spTree>
    <p:extLst>
      <p:ext uri="{BB962C8B-B14F-4D97-AF65-F5344CB8AC3E}">
        <p14:creationId xmlns:p14="http://schemas.microsoft.com/office/powerpoint/2010/main" val="983865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hông có mô tả.">
            <a:extLst>
              <a:ext uri="{FF2B5EF4-FFF2-40B4-BE49-F238E27FC236}">
                <a16:creationId xmlns:a16="http://schemas.microsoft.com/office/drawing/2014/main" id="{167C6B61-480E-9B4C-8A45-6D8649ABD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" y="86265"/>
            <a:ext cx="1891863" cy="8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9470F4-E776-2245-8B7D-F46CD627A38A}"/>
              </a:ext>
            </a:extLst>
          </p:cNvPr>
          <p:cNvSpPr/>
          <p:nvPr/>
        </p:nvSpPr>
        <p:spPr>
          <a:xfrm>
            <a:off x="0" y="1"/>
            <a:ext cx="12192000" cy="982521"/>
          </a:xfrm>
          <a:prstGeom prst="rect">
            <a:avLst/>
          </a:prstGeom>
          <a:solidFill>
            <a:srgbClr val="2E74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2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4500"/>
              <a:buFontTx/>
              <a:buNone/>
              <a:tabLst/>
              <a:defRPr/>
            </a:pPr>
            <a:r>
              <a:rPr kumimoji="0" lang="en-US" sz="4267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chivo"/>
                <a:ea typeface="Archivo"/>
                <a:cs typeface="Archivo"/>
                <a:sym typeface="Archivo"/>
              </a:rPr>
              <a:t>GIỚI THIỆU PART 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F9E84E-5E06-E647-8352-E1896C1A40E2}"/>
              </a:ext>
            </a:extLst>
          </p:cNvPr>
          <p:cNvSpPr/>
          <p:nvPr/>
        </p:nvSpPr>
        <p:spPr>
          <a:xfrm>
            <a:off x="163397" y="3779946"/>
            <a:ext cx="3594755" cy="2224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667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30 câu hỏi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VN" sz="2667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667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= 10 đoạn thoại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VN" sz="2667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667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 NGƯỜI NÓI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992258-96D1-A743-934D-214F097C90F5}"/>
              </a:ext>
            </a:extLst>
          </p:cNvPr>
          <p:cNvSpPr/>
          <p:nvPr/>
        </p:nvSpPr>
        <p:spPr>
          <a:xfrm>
            <a:off x="8247405" y="3779946"/>
            <a:ext cx="3594755" cy="2224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667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Chủ đề: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VN" sz="2667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2667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Công việc, lịch trình, văn phòng, bán hàng….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D09209-8E9E-8B4C-BB61-628103195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" t="10977" r="2062" b="10184"/>
          <a:stretch/>
        </p:blipFill>
        <p:spPr>
          <a:xfrm>
            <a:off x="207390" y="1004160"/>
            <a:ext cx="11777221" cy="2073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593934-9B1A-9345-92CE-96DF60BC9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375" y="3099694"/>
            <a:ext cx="3810808" cy="3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8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AB0D-E20F-7044-BD5E-95496F2E5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A71FB-D806-2048-9146-A049DE46E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6160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D12E71-FDE3-5F4A-A6CE-18B4B7FDFA88}"/>
              </a:ext>
            </a:extLst>
          </p:cNvPr>
          <p:cNvSpPr/>
          <p:nvPr/>
        </p:nvSpPr>
        <p:spPr>
          <a:xfrm>
            <a:off x="1033056" y="2703529"/>
            <a:ext cx="10125888" cy="1254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3733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CÁCH LÀM PART 3 + PART 4 NÓI CHUNG</a:t>
            </a:r>
          </a:p>
        </p:txBody>
      </p:sp>
    </p:spTree>
    <p:extLst>
      <p:ext uri="{BB962C8B-B14F-4D97-AF65-F5344CB8AC3E}">
        <p14:creationId xmlns:p14="http://schemas.microsoft.com/office/powerpoint/2010/main" val="236089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9EC8F-E749-D444-8C89-EFE07722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2254AA3-5929-8A4E-A45E-44583C672480}"/>
              </a:ext>
            </a:extLst>
          </p:cNvPr>
          <p:cNvGraphicFramePr>
            <a:graphicFrameLocks noGrp="1"/>
          </p:cNvGraphicFramePr>
          <p:nvPr/>
        </p:nvGraphicFramePr>
        <p:xfrm>
          <a:off x="1" y="-1"/>
          <a:ext cx="12192000" cy="6858001"/>
        </p:xfrm>
        <a:graphic>
          <a:graphicData uri="http://schemas.openxmlformats.org/drawingml/2006/table">
            <a:tbl>
              <a:tblPr firstRow="1" bandRow="1"/>
              <a:tblGrid>
                <a:gridCol w="3657599">
                  <a:extLst>
                    <a:ext uri="{9D8B030D-6E8A-4147-A177-3AD203B41FA5}">
                      <a16:colId xmlns:a16="http://schemas.microsoft.com/office/drawing/2014/main" val="3298164142"/>
                    </a:ext>
                  </a:extLst>
                </a:gridCol>
                <a:gridCol w="4185501">
                  <a:extLst>
                    <a:ext uri="{9D8B030D-6E8A-4147-A177-3AD203B41FA5}">
                      <a16:colId xmlns:a16="http://schemas.microsoft.com/office/drawing/2014/main" val="3704517576"/>
                    </a:ext>
                  </a:extLst>
                </a:gridCol>
                <a:gridCol w="4348900">
                  <a:extLst>
                    <a:ext uri="{9D8B030D-6E8A-4147-A177-3AD203B41FA5}">
                      <a16:colId xmlns:a16="http://schemas.microsoft.com/office/drawing/2014/main" val="4071919225"/>
                    </a:ext>
                  </a:extLst>
                </a:gridCol>
              </a:tblGrid>
              <a:tr h="752864">
                <a:tc>
                  <a:txBody>
                    <a:bodyPr/>
                    <a:lstStyle/>
                    <a:p>
                      <a:pPr algn="ctr"/>
                      <a:r>
                        <a:rPr lang="en-VN" sz="2100" b="1">
                          <a:solidFill>
                            <a:srgbClr val="FF0000"/>
                          </a:solidFill>
                        </a:rPr>
                        <a:t>Thời gian</a:t>
                      </a:r>
                    </a:p>
                  </a:txBody>
                  <a:tcPr marL="121920" marR="121920" marT="60960" marB="6096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1">
                          <a:solidFill>
                            <a:srgbClr val="FF0000"/>
                          </a:solidFill>
                        </a:rPr>
                        <a:t>Chúng ta làm gì?</a:t>
                      </a:r>
                    </a:p>
                  </a:txBody>
                  <a:tcPr marL="121920" marR="121920" marT="60960" marB="6096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100" b="1">
                          <a:solidFill>
                            <a:srgbClr val="FF0000"/>
                          </a:solidFill>
                        </a:rPr>
                        <a:t>Kết quả</a:t>
                      </a:r>
                    </a:p>
                  </a:txBody>
                  <a:tcPr marL="121920" marR="121920" marT="60960" marB="6096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80854"/>
                  </a:ext>
                </a:extLst>
              </a:tr>
              <a:tr h="1762972">
                <a:tc>
                  <a:txBody>
                    <a:bodyPr/>
                    <a:lstStyle/>
                    <a:p>
                      <a:pPr algn="ctr"/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Audio đọc </a:t>
                      </a:r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đoạn hướng dẫn cách làm Part 3-4</a:t>
                      </a:r>
                    </a:p>
                    <a:p>
                      <a:pPr algn="ctr"/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trong khung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Đọc 3 câu hỏi trắc nghiệm của đoạn hội thoại đầu tiên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Việc đọc trước câu hỏi giúp ta </a:t>
                      </a:r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dự đoán được nội dung </a:t>
                      </a:r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và biết trước mình </a:t>
                      </a:r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sẽ phải tập trung vào thông tin gì </a:t>
                      </a:r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theo mục đích của câu hỏi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110086398"/>
                  </a:ext>
                </a:extLst>
              </a:tr>
              <a:tr h="1111728"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Audio đọc đoạn hội thoại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Tập trung 100% nghe </a:t>
                      </a:r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và </a:t>
                      </a:r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tô/ đánh đáp án đúng 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Chọn xong 3 đáp án dễ dàng hơn nhờ việc đã đọc trước câu hỏi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4150508338"/>
                  </a:ext>
                </a:extLst>
              </a:tr>
              <a:tr h="1795460">
                <a:tc>
                  <a:txBody>
                    <a:bodyPr/>
                    <a:lstStyle/>
                    <a:p>
                      <a:pPr algn="ctr"/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Audio </a:t>
                      </a:r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đọc từng câu hỏi trắc nghiệm </a:t>
                      </a:r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của đoạn hội thoại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Đọc tiếp 3 câu hỏi trắc nghiệm của đoạn hội thoại tiếp theo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Việc đọc trước câu hỏi giúp ta </a:t>
                      </a:r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dự đoán được nội dung </a:t>
                      </a:r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và biết trước mình </a:t>
                      </a:r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sẽ phải tập trung vào thông tin gì </a:t>
                      </a:r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theo mục đích của câu hỏi</a:t>
                      </a:r>
                    </a:p>
                    <a:p>
                      <a:pPr algn="ctr"/>
                      <a:endParaRPr lang="en-VN" sz="2000">
                        <a:solidFill>
                          <a:schemeClr val="accent6"/>
                        </a:solidFill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998395440"/>
                  </a:ext>
                </a:extLst>
              </a:tr>
              <a:tr h="14349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Audio đọc đoạn hội thoại</a:t>
                      </a:r>
                    </a:p>
                    <a:p>
                      <a:pPr algn="ctr"/>
                      <a:endParaRPr lang="en-VN" sz="2000" b="1">
                        <a:solidFill>
                          <a:srgbClr val="FFC000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Tập trung 100% nghe </a:t>
                      </a:r>
                      <a:r>
                        <a:rPr lang="en-VN" sz="2000" b="0">
                          <a:solidFill>
                            <a:schemeClr val="accent6"/>
                          </a:solidFill>
                        </a:rPr>
                        <a:t>và </a:t>
                      </a:r>
                      <a:r>
                        <a:rPr lang="en-VN" sz="2000" b="1">
                          <a:solidFill>
                            <a:srgbClr val="FFC000"/>
                          </a:solidFill>
                        </a:rPr>
                        <a:t>tô/ đánh đáp án đúng </a:t>
                      </a:r>
                    </a:p>
                    <a:p>
                      <a:pPr algn="ctr"/>
                      <a:endParaRPr lang="en-VN" sz="2000" b="1">
                        <a:solidFill>
                          <a:srgbClr val="FFC000"/>
                        </a:solidFill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>
                          <a:solidFill>
                            <a:schemeClr val="accent6"/>
                          </a:solidFill>
                        </a:rPr>
                        <a:t>Chọn xong 3 đáp án dễ dàng hơn nhờ việc đã đọc trước câu hỏi</a:t>
                      </a:r>
                    </a:p>
                    <a:p>
                      <a:pPr algn="ctr"/>
                      <a:endParaRPr lang="en-VN" sz="2000">
                        <a:solidFill>
                          <a:schemeClr val="accent6"/>
                        </a:solidFill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92461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2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3073-B1C2-A34B-9DFC-1642D9069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08AE6-ECB1-AC43-B40A-963245C5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F8DA6E-80D4-7249-8B34-B04679A52071}"/>
              </a:ext>
            </a:extLst>
          </p:cNvPr>
          <p:cNvSpPr/>
          <p:nvPr/>
        </p:nvSpPr>
        <p:spPr>
          <a:xfrm>
            <a:off x="1033056" y="2703529"/>
            <a:ext cx="10125888" cy="1254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VN" sz="4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PART 3 – ĐOẠN HỘI THOẠI</a:t>
            </a:r>
          </a:p>
        </p:txBody>
      </p:sp>
    </p:spTree>
    <p:extLst>
      <p:ext uri="{BB962C8B-B14F-4D97-AF65-F5344CB8AC3E}">
        <p14:creationId xmlns:p14="http://schemas.microsoft.com/office/powerpoint/2010/main" val="197169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hông có mô tả.">
            <a:extLst>
              <a:ext uri="{FF2B5EF4-FFF2-40B4-BE49-F238E27FC236}">
                <a16:creationId xmlns:a16="http://schemas.microsoft.com/office/drawing/2014/main" id="{D8868808-4B5C-304D-8ED6-652F6E55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" y="86265"/>
            <a:ext cx="1891863" cy="8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D4A6F5-00C5-524C-9D2C-EB519BBC99FF}"/>
              </a:ext>
            </a:extLst>
          </p:cNvPr>
          <p:cNvSpPr/>
          <p:nvPr/>
        </p:nvSpPr>
        <p:spPr>
          <a:xfrm>
            <a:off x="-7796" y="6513"/>
            <a:ext cx="12192000" cy="982521"/>
          </a:xfrm>
          <a:prstGeom prst="rect">
            <a:avLst/>
          </a:prstGeom>
          <a:solidFill>
            <a:srgbClr val="2E74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2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4500"/>
              <a:buFontTx/>
              <a:buNone/>
              <a:tabLst/>
              <a:defRPr/>
            </a:pPr>
            <a:r>
              <a:rPr kumimoji="0" lang="en-US" sz="42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chivo"/>
                <a:ea typeface="Archivo"/>
                <a:cs typeface="Archivo"/>
                <a:sym typeface="Archivo"/>
              </a:rPr>
              <a:t>TỔNG QUAN 1 ĐOẠN HỘI THOẠI</a:t>
            </a:r>
          </a:p>
        </p:txBody>
      </p:sp>
      <p:graphicFrame>
        <p:nvGraphicFramePr>
          <p:cNvPr id="356" name="Table 356">
            <a:extLst>
              <a:ext uri="{FF2B5EF4-FFF2-40B4-BE49-F238E27FC236}">
                <a16:creationId xmlns:a16="http://schemas.microsoft.com/office/drawing/2014/main" id="{73B61CC2-788D-DE4A-9B30-9420AD5BF185}"/>
              </a:ext>
            </a:extLst>
          </p:cNvPr>
          <p:cNvGraphicFramePr>
            <a:graphicFrameLocks noGrp="1"/>
          </p:cNvGraphicFramePr>
          <p:nvPr/>
        </p:nvGraphicFramePr>
        <p:xfrm>
          <a:off x="1" y="1060172"/>
          <a:ext cx="12191999" cy="2316480"/>
        </p:xfrm>
        <a:graphic>
          <a:graphicData uri="http://schemas.openxmlformats.org/drawingml/2006/table">
            <a:tbl>
              <a:tblPr firstRow="1" bandRow="1"/>
              <a:tblGrid>
                <a:gridCol w="2296632">
                  <a:extLst>
                    <a:ext uri="{9D8B030D-6E8A-4147-A177-3AD203B41FA5}">
                      <a16:colId xmlns:a16="http://schemas.microsoft.com/office/drawing/2014/main" val="1790854229"/>
                    </a:ext>
                  </a:extLst>
                </a:gridCol>
                <a:gridCol w="9895367">
                  <a:extLst>
                    <a:ext uri="{9D8B030D-6E8A-4147-A177-3AD203B41FA5}">
                      <a16:colId xmlns:a16="http://schemas.microsoft.com/office/drawing/2014/main" val="2694560270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lata"/>
                          <a:cs typeface="Arial"/>
                          <a:sym typeface="Alata"/>
                        </a:rPr>
                        <a:t>INTRODUCTION</a:t>
                      </a:r>
                      <a:endParaRPr lang="vi-VN" sz="19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VN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Hello, this is Karen Smith. l have an appointment with Dr. Miller for my annual eye exam on Tuesday.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37303708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lata"/>
                          <a:cs typeface="Arial"/>
                          <a:sym typeface="Alata"/>
                        </a:rPr>
                        <a:t>BODY</a:t>
                      </a:r>
                      <a:endParaRPr lang="en-US" sz="1900" dirty="0">
                        <a:solidFill>
                          <a:srgbClr val="FFC000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VN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Unfortunately, I won't be able to make it. If possible, I'd like to reschedule for later in the week. If Dr. Miller is available in the afternoon, that would work better for me.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26444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73763"/>
                        </a:buClr>
                        <a:buSzPts val="1800"/>
                        <a:buFont typeface="Alata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lata"/>
                          <a:cs typeface="Arial"/>
                          <a:sym typeface="Alata"/>
                        </a:rPr>
                        <a:t>CONCLUSION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VN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I also wanted to ask about your warranty for eyeglasses. What exactly does the warranty cover? Thank you, and please call me back at 555-0110.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975297069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9B93970-6E69-674E-9DCB-986C71FA187B}"/>
              </a:ext>
            </a:extLst>
          </p:cNvPr>
          <p:cNvGraphicFramePr>
            <a:graphicFrameLocks noGrp="1"/>
          </p:cNvGraphicFramePr>
          <p:nvPr/>
        </p:nvGraphicFramePr>
        <p:xfrm>
          <a:off x="7797" y="3511613"/>
          <a:ext cx="3976099" cy="2544545"/>
        </p:xfrm>
        <a:graphic>
          <a:graphicData uri="http://schemas.openxmlformats.org/drawingml/2006/table">
            <a:tbl>
              <a:tblPr firstRow="1" bandRow="1"/>
              <a:tblGrid>
                <a:gridCol w="3976099">
                  <a:extLst>
                    <a:ext uri="{9D8B030D-6E8A-4147-A177-3AD203B41FA5}">
                      <a16:colId xmlns:a16="http://schemas.microsoft.com/office/drawing/2014/main" val="1877833535"/>
                    </a:ext>
                  </a:extLst>
                </a:gridCol>
              </a:tblGrid>
              <a:tr h="712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b="1" dirty="0">
                          <a:solidFill>
                            <a:schemeClr val="accent6"/>
                          </a:solidFill>
                        </a:rPr>
                        <a:t>1. What kind of business is the speaker most likely calling?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67615402"/>
                  </a:ext>
                </a:extLst>
              </a:tr>
              <a:tr h="1813025">
                <a:tc>
                  <a:txBody>
                    <a:bodyPr/>
                    <a:lstStyle/>
                    <a:p>
                      <a:r>
                        <a:rPr lang="en-VN" sz="2000" dirty="0">
                          <a:solidFill>
                            <a:schemeClr val="accent6"/>
                          </a:solidFill>
                        </a:rPr>
                        <a:t>(A) A hair salon</a:t>
                      </a:r>
                    </a:p>
                    <a:p>
                      <a:r>
                        <a:rPr lang="en-VN" sz="2000" dirty="0">
                          <a:solidFill>
                            <a:schemeClr val="accent6"/>
                          </a:solidFill>
                        </a:rPr>
                        <a:t>(B) An insurance company</a:t>
                      </a:r>
                    </a:p>
                    <a:p>
                      <a:r>
                        <a:rPr lang="en-VN" sz="2000" dirty="0">
                          <a:solidFill>
                            <a:schemeClr val="accent6"/>
                          </a:solidFill>
                        </a:rPr>
                        <a:t>(C) A car dealership</a:t>
                      </a:r>
                    </a:p>
                    <a:p>
                      <a:r>
                        <a:rPr lang="en-VN" sz="2000" dirty="0">
                          <a:solidFill>
                            <a:schemeClr val="accent6"/>
                          </a:solidFill>
                        </a:rPr>
                        <a:t>(D) An eye doctor's office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143341773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D9E7C3-888F-334E-8B88-970A7F2C2539}"/>
              </a:ext>
            </a:extLst>
          </p:cNvPr>
          <p:cNvGraphicFramePr>
            <a:graphicFrameLocks noGrp="1"/>
          </p:cNvGraphicFramePr>
          <p:nvPr/>
        </p:nvGraphicFramePr>
        <p:xfrm>
          <a:off x="4001041" y="3511160"/>
          <a:ext cx="3988970" cy="2526345"/>
        </p:xfrm>
        <a:graphic>
          <a:graphicData uri="http://schemas.openxmlformats.org/drawingml/2006/table">
            <a:tbl>
              <a:tblPr firstRow="1" bandRow="1"/>
              <a:tblGrid>
                <a:gridCol w="3988970">
                  <a:extLst>
                    <a:ext uri="{9D8B030D-6E8A-4147-A177-3AD203B41FA5}">
                      <a16:colId xmlns:a16="http://schemas.microsoft.com/office/drawing/2014/main" val="3902735114"/>
                    </a:ext>
                  </a:extLst>
                </a:gridCol>
              </a:tblGrid>
              <a:tr h="601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b="1" dirty="0">
                          <a:solidFill>
                            <a:srgbClr val="FFC000"/>
                          </a:solidFill>
                        </a:rPr>
                        <a:t>2. What does the speaker say about her appointment?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289263603"/>
                  </a:ext>
                </a:extLst>
              </a:tr>
              <a:tr h="1794825">
                <a:tc>
                  <a:txBody>
                    <a:bodyPr/>
                    <a:lstStyle/>
                    <a:p>
                      <a:r>
                        <a:rPr lang="en-VN" sz="2000" dirty="0">
                          <a:solidFill>
                            <a:srgbClr val="FFC000"/>
                          </a:solidFill>
                        </a:rPr>
                        <a:t>(A) It is too far away</a:t>
                      </a:r>
                    </a:p>
                    <a:p>
                      <a:r>
                        <a:rPr lang="en-VN" sz="2000" dirty="0">
                          <a:solidFill>
                            <a:srgbClr val="FFC000"/>
                          </a:solidFill>
                        </a:rPr>
                        <a:t>(B) It needs to be rescheduled</a:t>
                      </a:r>
                    </a:p>
                    <a:p>
                      <a:r>
                        <a:rPr lang="en-VN" sz="2000" dirty="0">
                          <a:solidFill>
                            <a:srgbClr val="FFC000"/>
                          </a:solidFill>
                        </a:rPr>
                        <a:t>(C) It is too expensive</a:t>
                      </a:r>
                    </a:p>
                    <a:p>
                      <a:r>
                        <a:rPr lang="en-VN" sz="2000" dirty="0">
                          <a:solidFill>
                            <a:srgbClr val="FFC000"/>
                          </a:solidFill>
                        </a:rPr>
                        <a:t>(D) It should be with a different person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33608812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0AE883F7-A505-9A46-9F6A-76146E88C44A}"/>
              </a:ext>
            </a:extLst>
          </p:cNvPr>
          <p:cNvGraphicFramePr>
            <a:graphicFrameLocks noGrp="1"/>
          </p:cNvGraphicFramePr>
          <p:nvPr/>
        </p:nvGraphicFramePr>
        <p:xfrm>
          <a:off x="8030196" y="3513811"/>
          <a:ext cx="3965824" cy="2553107"/>
        </p:xfrm>
        <a:graphic>
          <a:graphicData uri="http://schemas.openxmlformats.org/drawingml/2006/table">
            <a:tbl>
              <a:tblPr firstRow="1" bandRow="1"/>
              <a:tblGrid>
                <a:gridCol w="3965824">
                  <a:extLst>
                    <a:ext uri="{9D8B030D-6E8A-4147-A177-3AD203B41FA5}">
                      <a16:colId xmlns:a16="http://schemas.microsoft.com/office/drawing/2014/main" val="483545366"/>
                    </a:ext>
                  </a:extLst>
                </a:gridCol>
              </a:tblGrid>
              <a:tr h="7021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VN" sz="2000" b="1" dirty="0">
                          <a:solidFill>
                            <a:schemeClr val="accent6"/>
                          </a:solidFill>
                        </a:rPr>
                        <a:t>3. What does the speaker ask the listener to do?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121630318"/>
                  </a:ext>
                </a:extLst>
              </a:tr>
              <a:tr h="1821587">
                <a:tc>
                  <a:txBody>
                    <a:bodyPr/>
                    <a:lstStyle/>
                    <a:p>
                      <a:r>
                        <a:rPr lang="en-VN" sz="2000" dirty="0">
                          <a:solidFill>
                            <a:schemeClr val="accent6"/>
                          </a:solidFill>
                        </a:rPr>
                        <a:t>(A) Provide feedback</a:t>
                      </a:r>
                    </a:p>
                    <a:p>
                      <a:r>
                        <a:rPr lang="en-VN" sz="2000" dirty="0">
                          <a:solidFill>
                            <a:schemeClr val="accent6"/>
                          </a:solidFill>
                        </a:rPr>
                        <a:t>(B) Call her back</a:t>
                      </a:r>
                    </a:p>
                    <a:p>
                      <a:r>
                        <a:rPr lang="en-VN" sz="2000" dirty="0">
                          <a:solidFill>
                            <a:schemeClr val="accent6"/>
                          </a:solidFill>
                        </a:rPr>
                        <a:t>(C) Review an event program</a:t>
                      </a:r>
                    </a:p>
                    <a:p>
                      <a:r>
                        <a:rPr lang="en-VN" sz="2000" dirty="0">
                          <a:solidFill>
                            <a:schemeClr val="accent6"/>
                          </a:solidFill>
                        </a:rPr>
                        <a:t>(D) Enjoy some refreshments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87304307"/>
                  </a:ext>
                </a:extLst>
              </a:tr>
            </a:tbl>
          </a:graphicData>
        </a:graphic>
      </p:graphicFrame>
      <p:sp>
        <p:nvSpPr>
          <p:cNvPr id="15" name="Google Shape;1747;p66">
            <a:extLst>
              <a:ext uri="{FF2B5EF4-FFF2-40B4-BE49-F238E27FC236}">
                <a16:creationId xmlns:a16="http://schemas.microsoft.com/office/drawing/2014/main" id="{F35D3EAA-5912-2C4C-8B4B-C88C14E8844D}"/>
              </a:ext>
            </a:extLst>
          </p:cNvPr>
          <p:cNvSpPr txBox="1">
            <a:spLocks/>
          </p:cNvSpPr>
          <p:nvPr/>
        </p:nvSpPr>
        <p:spPr>
          <a:xfrm>
            <a:off x="153630" y="5920252"/>
            <a:ext cx="3785251" cy="52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073763"/>
              </a:buClr>
              <a:buSzPts val="1400"/>
              <a:buFont typeface="Alata"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lata"/>
              </a:rPr>
              <a:t>GENERAL QUESTIONS  </a:t>
            </a:r>
          </a:p>
        </p:txBody>
      </p:sp>
      <p:sp>
        <p:nvSpPr>
          <p:cNvPr id="17" name="Google Shape;1749;p66">
            <a:extLst>
              <a:ext uri="{FF2B5EF4-FFF2-40B4-BE49-F238E27FC236}">
                <a16:creationId xmlns:a16="http://schemas.microsoft.com/office/drawing/2014/main" id="{9DB8698E-A527-EC49-9A40-48B76B759E88}"/>
              </a:ext>
            </a:extLst>
          </p:cNvPr>
          <p:cNvSpPr txBox="1">
            <a:spLocks/>
          </p:cNvSpPr>
          <p:nvPr/>
        </p:nvSpPr>
        <p:spPr>
          <a:xfrm>
            <a:off x="3898719" y="5964337"/>
            <a:ext cx="4352212" cy="54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073763"/>
              </a:buClr>
              <a:buSzPts val="1400"/>
              <a:buFont typeface="Alata"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lata"/>
              </a:rPr>
              <a:t>DETAILED QUESTION</a:t>
            </a:r>
          </a:p>
        </p:txBody>
      </p:sp>
      <p:sp>
        <p:nvSpPr>
          <p:cNvPr id="19" name="Google Shape;1749;p66">
            <a:extLst>
              <a:ext uri="{FF2B5EF4-FFF2-40B4-BE49-F238E27FC236}">
                <a16:creationId xmlns:a16="http://schemas.microsoft.com/office/drawing/2014/main" id="{9510E088-6167-DA4F-AEDC-8127E08BE90A}"/>
              </a:ext>
            </a:extLst>
          </p:cNvPr>
          <p:cNvSpPr txBox="1">
            <a:spLocks/>
          </p:cNvSpPr>
          <p:nvPr/>
        </p:nvSpPr>
        <p:spPr>
          <a:xfrm>
            <a:off x="8313091" y="5964337"/>
            <a:ext cx="3607823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073763"/>
              </a:buClr>
              <a:buSzPts val="1400"/>
              <a:buFont typeface="Alata"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lata"/>
              </a:rPr>
              <a:t>DO - NEXT QUESTION</a:t>
            </a:r>
          </a:p>
        </p:txBody>
      </p:sp>
      <p:sp>
        <p:nvSpPr>
          <p:cNvPr id="20" name="Google Shape;1749;p66">
            <a:extLst>
              <a:ext uri="{FF2B5EF4-FFF2-40B4-BE49-F238E27FC236}">
                <a16:creationId xmlns:a16="http://schemas.microsoft.com/office/drawing/2014/main" id="{BAA46514-6180-074C-94EF-1DFA6B049E77}"/>
              </a:ext>
            </a:extLst>
          </p:cNvPr>
          <p:cNvSpPr txBox="1">
            <a:spLocks/>
          </p:cNvSpPr>
          <p:nvPr/>
        </p:nvSpPr>
        <p:spPr>
          <a:xfrm>
            <a:off x="150688" y="6390762"/>
            <a:ext cx="12103471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Alata"/>
              <a:buNone/>
              <a:defRPr sz="1400" b="0" i="0" u="none" strike="noStrike" cap="none">
                <a:solidFill>
                  <a:schemeClr val="accent5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073763"/>
              </a:buClr>
              <a:buSzPts val="1400"/>
              <a:buFont typeface="Alata"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sym typeface="Alata"/>
              </a:rPr>
              <a:t>=&gt; CÂU HỎI THƯỜNG SẼ ĐI THEO TRÌNH TỰ CỦA ĐOẠN HỘI THOẠI!</a:t>
            </a:r>
          </a:p>
        </p:txBody>
      </p:sp>
    </p:spTree>
    <p:extLst>
      <p:ext uri="{BB962C8B-B14F-4D97-AF65-F5344CB8AC3E}">
        <p14:creationId xmlns:p14="http://schemas.microsoft.com/office/powerpoint/2010/main" val="568111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nglish &amp; Foreign Languages Major for College: English Literature by Slidesgo">
  <a:themeElements>
    <a:clrScheme name="Simple Light">
      <a:dk1>
        <a:srgbClr val="323232"/>
      </a:dk1>
      <a:lt1>
        <a:srgbClr val="F3ECE4"/>
      </a:lt1>
      <a:dk2>
        <a:srgbClr val="D9D9D9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2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2275</Words>
  <Application>Microsoft Office PowerPoint</Application>
  <PresentationFormat>Widescreen</PresentationFormat>
  <Paragraphs>274</Paragraphs>
  <Slides>23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2" baseType="lpstr">
      <vt:lpstr>Alata</vt:lpstr>
      <vt:lpstr>Aptos</vt:lpstr>
      <vt:lpstr>Archivo</vt:lpstr>
      <vt:lpstr>Archivo Black</vt:lpstr>
      <vt:lpstr>Arial</vt:lpstr>
      <vt:lpstr>Calibri</vt:lpstr>
      <vt:lpstr>docs-Nunito</vt:lpstr>
      <vt:lpstr>Roboto</vt:lpstr>
      <vt:lpstr>Segoe UI</vt:lpstr>
      <vt:lpstr>Segoe UI Black</vt:lpstr>
      <vt:lpstr>SVN-Gilroy</vt:lpstr>
      <vt:lpstr>SVN-Gilroy Bold</vt:lpstr>
      <vt:lpstr>SVN-Gilroy Heavy</vt:lpstr>
      <vt:lpstr>SVN-Gilroy Medium</vt:lpstr>
      <vt:lpstr>SVN-Gilroy SemiBold</vt:lpstr>
      <vt:lpstr>SVN-Gilroy XBold</vt:lpstr>
      <vt:lpstr>UnifrakturMaguntia</vt:lpstr>
      <vt:lpstr>1_Office Theme</vt:lpstr>
      <vt:lpstr>English &amp; Foreign Languages Major for College: English Literature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Thị Hà An</dc:creator>
  <cp:lastModifiedBy>vu linh</cp:lastModifiedBy>
  <cp:revision>22</cp:revision>
  <dcterms:created xsi:type="dcterms:W3CDTF">2024-06-28T04:28:06Z</dcterms:created>
  <dcterms:modified xsi:type="dcterms:W3CDTF">2025-03-27T13:31:40Z</dcterms:modified>
</cp:coreProperties>
</file>